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6" r:id="rId2"/>
    <p:sldId id="287" r:id="rId3"/>
    <p:sldId id="308" r:id="rId4"/>
    <p:sldId id="309" r:id="rId5"/>
    <p:sldId id="312" r:id="rId6"/>
    <p:sldId id="310" r:id="rId7"/>
    <p:sldId id="311"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0" d="100"/>
          <a:sy n="60" d="100"/>
        </p:scale>
        <p:origin x="-6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28401A1-830C-4723-84CB-D5983AB596AB}"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9090FF-8C5B-42CD-98C7-07F3572CCDA9}" type="slidenum">
              <a:rPr lang="es-ES"/>
              <a:pPr/>
              <a:t>3</a:t>
            </a:fld>
            <a:endParaRPr lang="es-ES"/>
          </a:p>
        </p:txBody>
      </p:sp>
      <p:sp>
        <p:nvSpPr>
          <p:cNvPr id="264194" name="Rectangle 2"/>
          <p:cNvSpPr>
            <a:spLocks noGrp="1" noRot="1" noChangeAspect="1" noChangeArrowheads="1" noTextEdit="1"/>
          </p:cNvSpPr>
          <p:nvPr>
            <p:ph type="sldImg"/>
          </p:nvPr>
        </p:nvSpPr>
        <p:spPr>
          <a:xfrm>
            <a:off x="1177925" y="712788"/>
            <a:ext cx="4564063" cy="3422650"/>
          </a:xfrm>
          <a:ln/>
        </p:spPr>
      </p:sp>
      <p:sp>
        <p:nvSpPr>
          <p:cNvPr id="264195" name="Rectangle 3"/>
          <p:cNvSpPr>
            <a:spLocks noGrp="1" noChangeArrowheads="1"/>
          </p:cNvSpPr>
          <p:nvPr>
            <p:ph type="body" idx="1"/>
          </p:nvPr>
        </p:nvSpPr>
        <p:spPr>
          <a:xfrm>
            <a:off x="933450" y="4349750"/>
            <a:ext cx="4972050" cy="4135438"/>
          </a:xfrm>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095F7B-A43A-4EDA-ADD9-BABCD4C15495}" type="slidenum">
              <a:rPr lang="es-ES"/>
              <a:pPr/>
              <a:t>7</a:t>
            </a:fld>
            <a:endParaRPr lang="es-ES"/>
          </a:p>
        </p:txBody>
      </p:sp>
      <p:sp>
        <p:nvSpPr>
          <p:cNvPr id="268290" name="Rectangle 2"/>
          <p:cNvSpPr>
            <a:spLocks noGrp="1" noRot="1" noChangeAspect="1" noChangeArrowheads="1" noTextEdit="1"/>
          </p:cNvSpPr>
          <p:nvPr>
            <p:ph type="sldImg"/>
          </p:nvPr>
        </p:nvSpPr>
        <p:spPr>
          <a:xfrm>
            <a:off x="1177925" y="712788"/>
            <a:ext cx="4564063" cy="3422650"/>
          </a:xfrm>
          <a:ln/>
        </p:spPr>
      </p:sp>
      <p:sp>
        <p:nvSpPr>
          <p:cNvPr id="268291" name="Rectangle 3"/>
          <p:cNvSpPr>
            <a:spLocks noGrp="1" noChangeArrowheads="1"/>
          </p:cNvSpPr>
          <p:nvPr>
            <p:ph type="body" idx="1"/>
          </p:nvPr>
        </p:nvSpPr>
        <p:spPr>
          <a:xfrm>
            <a:off x="933450" y="4349750"/>
            <a:ext cx="4972050" cy="4135438"/>
          </a:xfrm>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A2042F-1A12-4F8F-B320-0BC9448EA407}" type="slidenum">
              <a:rPr lang="es-ES"/>
              <a:pPr/>
              <a:t>11</a:t>
            </a:fld>
            <a:endParaRPr lang="es-ES"/>
          </a:p>
        </p:txBody>
      </p:sp>
      <p:sp>
        <p:nvSpPr>
          <p:cNvPr id="241666" name="Rectangle 2"/>
          <p:cNvSpPr>
            <a:spLocks noGrp="1" noRot="1" noChangeAspect="1" noChangeArrowheads="1" noTextEdit="1"/>
          </p:cNvSpPr>
          <p:nvPr>
            <p:ph type="sldImg"/>
          </p:nvPr>
        </p:nvSpPr>
        <p:spPr>
          <a:xfrm>
            <a:off x="1177925" y="712788"/>
            <a:ext cx="4564063" cy="3422650"/>
          </a:xfrm>
          <a:ln/>
        </p:spPr>
      </p:sp>
      <p:sp>
        <p:nvSpPr>
          <p:cNvPr id="241667" name="Rectangle 3"/>
          <p:cNvSpPr>
            <a:spLocks noGrp="1" noChangeArrowheads="1"/>
          </p:cNvSpPr>
          <p:nvPr>
            <p:ph type="body" idx="1"/>
          </p:nvPr>
        </p:nvSpPr>
        <p:spPr>
          <a:xfrm>
            <a:off x="933450" y="4351338"/>
            <a:ext cx="4972050" cy="4133850"/>
          </a:xfrm>
        </p:spPr>
        <p:txBody>
          <a:bodyPr/>
          <a:lstStyle/>
          <a:p>
            <a:endParaRPr lang="bg-BG"/>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39A4A9-B43F-420E-BF6E-180A1F01F37E}" type="slidenum">
              <a:rPr lang="es-ES"/>
              <a:pPr/>
              <a:t>12</a:t>
            </a:fld>
            <a:endParaRPr lang="es-ES"/>
          </a:p>
        </p:txBody>
      </p:sp>
      <p:sp>
        <p:nvSpPr>
          <p:cNvPr id="243714" name="Rectangle 2"/>
          <p:cNvSpPr>
            <a:spLocks noGrp="1" noRot="1" noChangeAspect="1" noChangeArrowheads="1" noTextEdit="1"/>
          </p:cNvSpPr>
          <p:nvPr>
            <p:ph type="sldImg"/>
          </p:nvPr>
        </p:nvSpPr>
        <p:spPr>
          <a:xfrm>
            <a:off x="1144588" y="685800"/>
            <a:ext cx="4572000" cy="3429000"/>
          </a:xfrm>
          <a:ln/>
        </p:spPr>
      </p:sp>
      <p:sp>
        <p:nvSpPr>
          <p:cNvPr id="243715" name="Rectangle 3"/>
          <p:cNvSpPr>
            <a:spLocks noGrp="1" noChangeArrowheads="1"/>
          </p:cNvSpPr>
          <p:nvPr>
            <p:ph type="body" idx="1"/>
          </p:nvPr>
        </p:nvSpPr>
        <p:spPr>
          <a:xfrm>
            <a:off x="914400" y="4343400"/>
            <a:ext cx="5029200" cy="4114800"/>
          </a:xfrm>
        </p:spPr>
        <p:txBody>
          <a:bodyPr/>
          <a:lstStyle/>
          <a:p>
            <a:r>
              <a:rPr lang="en-GB"/>
              <a:t>28/06/04 -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579C9D-B660-4595-82C3-8D837FE0472F}" type="slidenum">
              <a:rPr lang="es-ES"/>
              <a:pPr/>
              <a:t>14</a:t>
            </a:fld>
            <a:endParaRPr lang="es-ES"/>
          </a:p>
        </p:txBody>
      </p:sp>
      <p:sp>
        <p:nvSpPr>
          <p:cNvPr id="246786" name="Rectangle 2"/>
          <p:cNvSpPr>
            <a:spLocks noGrp="1" noRot="1" noChangeAspect="1" noChangeArrowheads="1" noTextEdit="1"/>
          </p:cNvSpPr>
          <p:nvPr>
            <p:ph type="sldImg"/>
          </p:nvPr>
        </p:nvSpPr>
        <p:spPr>
          <a:xfrm>
            <a:off x="1144588" y="685800"/>
            <a:ext cx="4572000" cy="3429000"/>
          </a:xfrm>
          <a:ln/>
        </p:spPr>
      </p:sp>
      <p:sp>
        <p:nvSpPr>
          <p:cNvPr id="246787" name="Rectangle 3"/>
          <p:cNvSpPr>
            <a:spLocks noGrp="1" noChangeArrowheads="1"/>
          </p:cNvSpPr>
          <p:nvPr>
            <p:ph type="body" idx="1"/>
          </p:nvPr>
        </p:nvSpPr>
        <p:spPr>
          <a:xfrm>
            <a:off x="914400" y="4343400"/>
            <a:ext cx="5029200" cy="4114800"/>
          </a:xfrm>
        </p:spPr>
        <p:txBody>
          <a:bodyPr/>
          <a:lstStyle/>
          <a:p>
            <a:r>
              <a:rPr lang="en-GB"/>
              <a:t>18/03/05</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A158A6-B1A0-4EDE-A99D-3628D8254648}" type="slidenum">
              <a:rPr lang="es-ES"/>
              <a:pPr/>
              <a:t>15</a:t>
            </a:fld>
            <a:endParaRPr lang="es-ES"/>
          </a:p>
        </p:txBody>
      </p:sp>
      <p:sp>
        <p:nvSpPr>
          <p:cNvPr id="248834" name="Rectangle 2"/>
          <p:cNvSpPr>
            <a:spLocks noGrp="1" noRot="1" noChangeAspect="1" noChangeArrowheads="1" noTextEdit="1"/>
          </p:cNvSpPr>
          <p:nvPr>
            <p:ph type="sldImg"/>
          </p:nvPr>
        </p:nvSpPr>
        <p:spPr>
          <a:xfrm>
            <a:off x="1144588" y="685800"/>
            <a:ext cx="4572000" cy="3429000"/>
          </a:xfrm>
          <a:ln/>
        </p:spPr>
      </p:sp>
      <p:sp>
        <p:nvSpPr>
          <p:cNvPr id="248835" name="Rectangle 3"/>
          <p:cNvSpPr>
            <a:spLocks noGrp="1" noChangeArrowheads="1"/>
          </p:cNvSpPr>
          <p:nvPr>
            <p:ph type="body" idx="1"/>
          </p:nvPr>
        </p:nvSpPr>
        <p:spPr>
          <a:xfrm>
            <a:off x="914400" y="4343400"/>
            <a:ext cx="5029200" cy="4114800"/>
          </a:xfrm>
        </p:spPr>
        <p:txBody>
          <a:bodyPr/>
          <a:lstStyle/>
          <a:p>
            <a:r>
              <a:rPr lang="en-GB"/>
              <a:t>29/07/05</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567E7D-0537-4526-B207-322611A741B9}" type="slidenum">
              <a:rPr lang="es-ES"/>
              <a:pPr/>
              <a:t>16</a:t>
            </a:fld>
            <a:endParaRPr lang="es-ES"/>
          </a:p>
        </p:txBody>
      </p:sp>
      <p:sp>
        <p:nvSpPr>
          <p:cNvPr id="250882" name="Rectangle 2"/>
          <p:cNvSpPr>
            <a:spLocks noGrp="1" noRot="1" noChangeAspect="1" noChangeArrowheads="1" noTextEdit="1"/>
          </p:cNvSpPr>
          <p:nvPr>
            <p:ph type="sldImg"/>
          </p:nvPr>
        </p:nvSpPr>
        <p:spPr>
          <a:xfrm>
            <a:off x="1144588" y="685800"/>
            <a:ext cx="4572000" cy="3429000"/>
          </a:xfrm>
          <a:ln/>
        </p:spPr>
      </p:sp>
      <p:sp>
        <p:nvSpPr>
          <p:cNvPr id="250883" name="Rectangle 3"/>
          <p:cNvSpPr>
            <a:spLocks noGrp="1" noChangeArrowheads="1"/>
          </p:cNvSpPr>
          <p:nvPr>
            <p:ph type="body" idx="1"/>
          </p:nvPr>
        </p:nvSpPr>
        <p:spPr>
          <a:xfrm>
            <a:off x="914400" y="4343400"/>
            <a:ext cx="5029200" cy="4114800"/>
          </a:xfrm>
        </p:spPr>
        <p:txBody>
          <a:bodyPr/>
          <a:lstStyle/>
          <a:p>
            <a:r>
              <a:rPr lang="en-GB"/>
              <a:t>07/09/05</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505204-A00C-43FD-ADEE-0EA3816BDCEA}" type="slidenum">
              <a:rPr lang="es-ES"/>
              <a:pPr/>
              <a:t>17</a:t>
            </a:fld>
            <a:endParaRPr lang="es-ES"/>
          </a:p>
        </p:txBody>
      </p:sp>
      <p:sp>
        <p:nvSpPr>
          <p:cNvPr id="252930" name="Rectangle 2"/>
          <p:cNvSpPr>
            <a:spLocks noGrp="1" noRot="1" noChangeAspect="1" noChangeArrowheads="1" noTextEdit="1"/>
          </p:cNvSpPr>
          <p:nvPr>
            <p:ph type="sldImg"/>
          </p:nvPr>
        </p:nvSpPr>
        <p:spPr>
          <a:xfrm>
            <a:off x="1144588" y="685800"/>
            <a:ext cx="4572000" cy="3429000"/>
          </a:xfrm>
          <a:ln/>
        </p:spPr>
      </p:sp>
      <p:sp>
        <p:nvSpPr>
          <p:cNvPr id="252931" name="Rectangle 3"/>
          <p:cNvSpPr>
            <a:spLocks noGrp="1" noChangeArrowheads="1"/>
          </p:cNvSpPr>
          <p:nvPr>
            <p:ph type="body" idx="1"/>
          </p:nvPr>
        </p:nvSpPr>
        <p:spPr>
          <a:xfrm>
            <a:off x="914400" y="4343400"/>
            <a:ext cx="5029200" cy="4114800"/>
          </a:xfrm>
        </p:spPr>
        <p:txBody>
          <a:bodyPr/>
          <a:lstStyle/>
          <a:p>
            <a:r>
              <a:rPr lang="en-GB"/>
              <a:t>07/10/05</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GB"/>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n-GB"/>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E05B21FE-F657-4E69-8260-8E184F15AB4A}"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5D77A09C-5365-4333-ADDC-356CB142F852}"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GB"/>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566471DE-6416-47E0-8F44-733F543DB663}"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7F4B710A-EF9F-46E5-9557-EACF8ECF500B}"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GB"/>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9D885BD0-6BE6-44DC-9BB0-10EE55507607}"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AE4CDEF7-B245-480F-8D06-CF94EA0509D0}"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GB"/>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259603D3-5184-40BC-BF8D-53879E51F6BB}"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48D7F818-8335-46FD-AE67-B4393A927D72}"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1FFDAAA0-2D84-4261-A9DA-E78C36BDF04C}"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GB"/>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8408C08F-7C6B-4844-AE6E-EB98236C2B34}"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GB"/>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B67C8F20-3F03-4F1A-A765-FC6C08A1B57B}"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770D25B-579F-4830-B278-6523FFF9FF4A}" type="slidenum">
              <a:rPr lang="es-ES"/>
              <a:pPr/>
              <a:t>‹Nº›</a:t>
            </a:fld>
            <a:endParaRPr lang="es-ES"/>
          </a:p>
        </p:txBody>
      </p:sp>
      <p:sp>
        <p:nvSpPr>
          <p:cNvPr id="1031" name="Line 7"/>
          <p:cNvSpPr>
            <a:spLocks noChangeShapeType="1"/>
          </p:cNvSpPr>
          <p:nvPr userDrawn="1"/>
        </p:nvSpPr>
        <p:spPr bwMode="auto">
          <a:xfrm>
            <a:off x="155575" y="6259513"/>
            <a:ext cx="8567738" cy="0"/>
          </a:xfrm>
          <a:prstGeom prst="line">
            <a:avLst/>
          </a:prstGeom>
          <a:noFill/>
          <a:ln w="9525">
            <a:solidFill>
              <a:srgbClr val="FF3300"/>
            </a:solidFill>
            <a:round/>
            <a:headEnd/>
            <a:tailEnd/>
          </a:ln>
          <a:effectLst/>
        </p:spPr>
        <p:txBody>
          <a:bodyPr wrap="none" anchor="ctr"/>
          <a:lstStyle/>
          <a:p>
            <a:endParaRPr lang="en-GB"/>
          </a:p>
        </p:txBody>
      </p:sp>
      <p:sp>
        <p:nvSpPr>
          <p:cNvPr id="1032" name="Text Box 8"/>
          <p:cNvSpPr txBox="1">
            <a:spLocks noChangeArrowheads="1"/>
          </p:cNvSpPr>
          <p:nvPr userDrawn="1"/>
        </p:nvSpPr>
        <p:spPr bwMode="auto">
          <a:xfrm>
            <a:off x="7307263" y="6053138"/>
            <a:ext cx="1501775" cy="228600"/>
          </a:xfrm>
          <a:prstGeom prst="rect">
            <a:avLst/>
          </a:prstGeom>
          <a:noFill/>
          <a:ln w="9525">
            <a:noFill/>
            <a:miter lim="800000"/>
            <a:headEnd/>
            <a:tailEnd/>
          </a:ln>
          <a:effectLst/>
        </p:spPr>
        <p:txBody>
          <a:bodyPr>
            <a:spAutoFit/>
          </a:bodyPr>
          <a:lstStyle/>
          <a:p>
            <a:pPr algn="r">
              <a:spcBef>
                <a:spcPct val="50000"/>
              </a:spcBef>
            </a:pPr>
            <a:r>
              <a:rPr lang="es-ES" sz="900">
                <a:solidFill>
                  <a:srgbClr val="969696"/>
                </a:solidFill>
                <a:effectLst>
                  <a:outerShdw blurRad="38100" dist="38100" dir="2700000" algn="tl">
                    <a:srgbClr val="C0C0C0"/>
                  </a:outerShdw>
                </a:effectLst>
                <a:latin typeface="Verdana" pitchFamily="34" charset="0"/>
              </a:rPr>
              <a:t>www.aetic.es</a:t>
            </a:r>
          </a:p>
        </p:txBody>
      </p:sp>
      <p:sp>
        <p:nvSpPr>
          <p:cNvPr id="1033" name="Text Box 9"/>
          <p:cNvSpPr txBox="1">
            <a:spLocks noChangeArrowheads="1"/>
          </p:cNvSpPr>
          <p:nvPr userDrawn="1"/>
        </p:nvSpPr>
        <p:spPr bwMode="auto">
          <a:xfrm>
            <a:off x="1379538" y="6240463"/>
            <a:ext cx="5951537" cy="228600"/>
          </a:xfrm>
          <a:prstGeom prst="rect">
            <a:avLst/>
          </a:prstGeom>
          <a:noFill/>
          <a:ln w="9525">
            <a:noFill/>
            <a:miter lim="800000"/>
            <a:headEnd/>
            <a:tailEnd/>
          </a:ln>
          <a:effectLst/>
        </p:spPr>
        <p:txBody>
          <a:bodyPr>
            <a:spAutoFit/>
          </a:bodyPr>
          <a:lstStyle/>
          <a:p>
            <a:pPr algn="ctr">
              <a:spcBef>
                <a:spcPct val="50000"/>
              </a:spcBef>
            </a:pPr>
            <a:r>
              <a:rPr lang="es-ES_tradnl" sz="900">
                <a:solidFill>
                  <a:srgbClr val="969696"/>
                </a:solidFill>
                <a:effectLst>
                  <a:outerShdw blurRad="38100" dist="38100" dir="2700000" algn="tl">
                    <a:srgbClr val="C0C0C0"/>
                  </a:outerShdw>
                </a:effectLst>
                <a:latin typeface="Trebuchet MS" pitchFamily="34" charset="0"/>
              </a:rPr>
              <a:t>Oficina AproTECH de AETIC: Información y asesoramiento en la preparación de propuestas de I+D+I</a:t>
            </a:r>
            <a:endParaRPr lang="es-ES" sz="2400">
              <a:solidFill>
                <a:srgbClr val="990000"/>
              </a:solidFill>
              <a:effectLst>
                <a:outerShdw blurRad="38100" dist="38100" dir="2700000" algn="tl">
                  <a:srgbClr val="C0C0C0"/>
                </a:outerShdw>
              </a:effectLst>
              <a:latin typeface="Trebuchet MS" pitchFamily="34" charset="0"/>
            </a:endParaRPr>
          </a:p>
        </p:txBody>
      </p:sp>
      <p:pic>
        <p:nvPicPr>
          <p:cNvPr id="1034" name="Picture 10" descr="A_transparencia"/>
          <p:cNvPicPr>
            <a:picLocks noChangeAspect="1" noChangeArrowheads="1"/>
          </p:cNvPicPr>
          <p:nvPr userDrawn="1"/>
        </p:nvPicPr>
        <p:blipFill>
          <a:blip r:embed="rId13"/>
          <a:srcRect/>
          <a:stretch>
            <a:fillRect/>
          </a:stretch>
        </p:blipFill>
        <p:spPr bwMode="auto">
          <a:xfrm>
            <a:off x="4343400" y="3429000"/>
            <a:ext cx="4616450" cy="25638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http://english.ivsz.hu/SysRes/ITCTrainSkin/itctrainlogo.jp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cordis.europa.eu.int/technology-platform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ordis.lu/ist/artemi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cordis.lu/ist/enia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emobility.eu.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hyperlink" Target="http://www.nem-initiativ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hyperlink" Target="http://www.nessi-europ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3" Type="http://schemas.openxmlformats.org/officeDocument/2006/relationships/hyperlink" Target="http://www.roboticsplatform.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si-initiative.eu.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vditz.irquest.com/vditz/photonics21" TargetMode="External"/><Relationship Id="rId2" Type="http://schemas.openxmlformats.org/officeDocument/2006/relationships/hyperlink" Target="http://web13.vdi.net-build.de/" TargetMode="Externa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hyperlink" Target="http://www.smart-systems-integration.org/publi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cordis.europa.eu/era/home.html" TargetMode="External"/><Relationship Id="rId2" Type="http://schemas.openxmlformats.org/officeDocument/2006/relationships/hyperlink" Target="http://europa.eu.int/growthandjobs/index_en.htm" TargetMode="External"/><Relationship Id="rId1" Type="http://schemas.openxmlformats.org/officeDocument/2006/relationships/slideLayout" Target="../slideLayouts/slideLayout2.xml"/><Relationship Id="rId4" Type="http://schemas.openxmlformats.org/officeDocument/2006/relationships/hyperlink" Target="http://cordis.europa.eu/fp7/home.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884238" y="3130550"/>
            <a:ext cx="7178675" cy="701675"/>
          </a:xfrm>
          <a:prstGeom prst="rect">
            <a:avLst/>
          </a:prstGeom>
          <a:noFill/>
          <a:ln w="9525">
            <a:noFill/>
            <a:miter lim="800000"/>
            <a:headEnd/>
            <a:tailEnd/>
          </a:ln>
          <a:effectLst/>
        </p:spPr>
        <p:txBody>
          <a:bodyPr>
            <a:spAutoFit/>
          </a:bodyPr>
          <a:lstStyle/>
          <a:p>
            <a:pPr algn="ctr">
              <a:spcBef>
                <a:spcPct val="50000"/>
              </a:spcBef>
            </a:pPr>
            <a:r>
              <a:rPr lang="en-US" sz="4000" b="1" i="1">
                <a:solidFill>
                  <a:srgbClr val="000066"/>
                </a:solidFill>
                <a:effectLst>
                  <a:outerShdw blurRad="38100" dist="38100" dir="2700000" algn="tl">
                    <a:srgbClr val="C0C0C0"/>
                  </a:outerShdw>
                </a:effectLst>
                <a:latin typeface="Trebuchet MS" pitchFamily="34" charset="0"/>
              </a:rPr>
              <a:t>ETPs - why, who, what, how</a:t>
            </a:r>
            <a:endParaRPr lang="es-ES" sz="4000" b="1" i="1">
              <a:solidFill>
                <a:srgbClr val="000066"/>
              </a:solidFill>
              <a:effectLst>
                <a:outerShdw blurRad="38100" dist="38100" dir="2700000" algn="tl">
                  <a:srgbClr val="C0C0C0"/>
                </a:outerShdw>
              </a:effectLst>
              <a:latin typeface="Trebuchet MS" pitchFamily="34" charset="0"/>
            </a:endParaRPr>
          </a:p>
        </p:txBody>
      </p:sp>
      <p:pic>
        <p:nvPicPr>
          <p:cNvPr id="60419" name="Picture 3" descr="logo aetic(RGB)"/>
          <p:cNvPicPr>
            <a:picLocks noChangeAspect="1" noChangeArrowheads="1"/>
          </p:cNvPicPr>
          <p:nvPr/>
        </p:nvPicPr>
        <p:blipFill>
          <a:blip r:embed="rId2"/>
          <a:srcRect/>
          <a:stretch>
            <a:fillRect/>
          </a:stretch>
        </p:blipFill>
        <p:spPr bwMode="auto">
          <a:xfrm>
            <a:off x="619125" y="661988"/>
            <a:ext cx="3487738" cy="1570037"/>
          </a:xfrm>
          <a:prstGeom prst="rect">
            <a:avLst/>
          </a:prstGeom>
          <a:noFill/>
        </p:spPr>
      </p:pic>
      <p:pic>
        <p:nvPicPr>
          <p:cNvPr id="4" name="Picture 2" descr="ITCTrain"/>
          <p:cNvPicPr>
            <a:picLocks noChangeAspect="1" noChangeArrowheads="1"/>
          </p:cNvPicPr>
          <p:nvPr/>
        </p:nvPicPr>
        <p:blipFill>
          <a:blip r:embed="rId3" r:link="rId4"/>
          <a:srcRect/>
          <a:stretch>
            <a:fillRect/>
          </a:stretch>
        </p:blipFill>
        <p:spPr bwMode="auto">
          <a:xfrm>
            <a:off x="6610350" y="457200"/>
            <a:ext cx="2152650" cy="6858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a:xfrm>
            <a:off x="457200" y="0"/>
            <a:ext cx="8229600" cy="1143000"/>
          </a:xfrm>
        </p:spPr>
        <p:txBody>
          <a:bodyPr/>
          <a:lstStyle/>
          <a:p>
            <a:r>
              <a:rPr lang="en-US"/>
              <a:t>Benefits of Joining the ETP</a:t>
            </a:r>
            <a:endParaRPr lang="bg-BG"/>
          </a:p>
        </p:txBody>
      </p:sp>
      <p:sp>
        <p:nvSpPr>
          <p:cNvPr id="239619" name="Rectangle 3"/>
          <p:cNvSpPr>
            <a:spLocks noGrp="1" noChangeArrowheads="1"/>
          </p:cNvSpPr>
          <p:nvPr>
            <p:ph type="body" idx="1"/>
          </p:nvPr>
        </p:nvSpPr>
        <p:spPr>
          <a:xfrm>
            <a:off x="533400" y="1143000"/>
            <a:ext cx="8229600" cy="4525963"/>
          </a:xfrm>
        </p:spPr>
        <p:txBody>
          <a:bodyPr/>
          <a:lstStyle/>
          <a:p>
            <a:pPr>
              <a:spcBef>
                <a:spcPct val="30000"/>
              </a:spcBef>
              <a:spcAft>
                <a:spcPct val="40000"/>
              </a:spcAft>
            </a:pPr>
            <a:r>
              <a:rPr lang="en-GB" sz="2800"/>
              <a:t>For the Industry, including SMEs, research institutes, universities, and NGOs: </a:t>
            </a:r>
          </a:p>
          <a:p>
            <a:pPr lvl="1">
              <a:spcBef>
                <a:spcPct val="30000"/>
              </a:spcBef>
              <a:spcAft>
                <a:spcPct val="40000"/>
              </a:spcAft>
            </a:pPr>
            <a:r>
              <a:rPr lang="en-GB" sz="2400"/>
              <a:t>Accesses to information and experience, building partnerships, risk sharing, more active participation in FP7 and CIP, adoption of good practices</a:t>
            </a:r>
          </a:p>
          <a:p>
            <a:pPr>
              <a:spcBef>
                <a:spcPct val="30000"/>
              </a:spcBef>
              <a:spcAft>
                <a:spcPct val="40000"/>
              </a:spcAft>
            </a:pPr>
            <a:r>
              <a:rPr lang="en-GB" sz="2800"/>
              <a:t>For the government institutions</a:t>
            </a:r>
          </a:p>
          <a:p>
            <a:pPr lvl="1">
              <a:spcBef>
                <a:spcPct val="30000"/>
              </a:spcBef>
              <a:spcAft>
                <a:spcPct val="40000"/>
              </a:spcAft>
            </a:pPr>
            <a:r>
              <a:rPr lang="en-GB" sz="2400"/>
              <a:t>Improvement of national policies and programmes in RTD and alignment with the European ones.</a:t>
            </a:r>
          </a:p>
          <a:p>
            <a:pPr lvl="1">
              <a:spcBef>
                <a:spcPct val="30000"/>
              </a:spcBef>
              <a:spcAft>
                <a:spcPct val="40000"/>
              </a:spcAft>
              <a:buFontTx/>
              <a:buNone/>
            </a:pPr>
            <a:r>
              <a:rPr lang="en-GB" sz="2400"/>
              <a:t> </a:t>
            </a:r>
            <a:endParaRPr lang="en-GB"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a:xfrm>
            <a:off x="457200" y="0"/>
            <a:ext cx="8229600" cy="1143000"/>
          </a:xfrm>
        </p:spPr>
        <p:txBody>
          <a:bodyPr/>
          <a:lstStyle/>
          <a:p>
            <a:r>
              <a:rPr lang="fr-FR" sz="4000"/>
              <a:t>9 ETPs </a:t>
            </a:r>
            <a:r>
              <a:rPr lang="en-GB" sz="4000"/>
              <a:t>established</a:t>
            </a:r>
            <a:r>
              <a:rPr lang="fr-FR" sz="4000"/>
              <a:t> in the ICT area</a:t>
            </a:r>
            <a:r>
              <a:rPr lang="fr-FR" sz="3600"/>
              <a:t> </a:t>
            </a:r>
            <a:endParaRPr lang="en-IE" sz="3600"/>
          </a:p>
        </p:txBody>
      </p:sp>
      <p:sp>
        <p:nvSpPr>
          <p:cNvPr id="240643" name="Rectangle 3"/>
          <p:cNvSpPr>
            <a:spLocks noGrp="1" noChangeArrowheads="1"/>
          </p:cNvSpPr>
          <p:nvPr>
            <p:ph type="body" idx="1"/>
          </p:nvPr>
        </p:nvSpPr>
        <p:spPr>
          <a:xfrm>
            <a:off x="685800" y="1125538"/>
            <a:ext cx="7772400" cy="4970462"/>
          </a:xfrm>
        </p:spPr>
        <p:txBody>
          <a:bodyPr/>
          <a:lstStyle/>
          <a:p>
            <a:pPr marL="914400" lvl="1" indent="-457200">
              <a:buFontTx/>
              <a:buAutoNum type="arabicPeriod"/>
            </a:pPr>
            <a:r>
              <a:rPr lang="en-US" sz="2400"/>
              <a:t>ARTEMIS (Embedded systems)</a:t>
            </a:r>
            <a:endParaRPr lang="bg-BG" sz="2400"/>
          </a:p>
          <a:p>
            <a:pPr marL="914400" lvl="1" indent="-457200">
              <a:buFontTx/>
              <a:buAutoNum type="arabicPeriod"/>
            </a:pPr>
            <a:r>
              <a:rPr lang="en-US" sz="2400"/>
              <a:t>ENIAC (Nanoelectronics)</a:t>
            </a:r>
          </a:p>
          <a:p>
            <a:pPr marL="914400" lvl="1" indent="-457200">
              <a:buFontTx/>
              <a:buAutoNum type="arabicPeriod"/>
            </a:pPr>
            <a:r>
              <a:rPr lang="en-US" sz="2400"/>
              <a:t>eMobility (Mobile and wireless communications)</a:t>
            </a:r>
          </a:p>
          <a:p>
            <a:pPr marL="914400" lvl="1" indent="-457200">
              <a:buFontTx/>
              <a:buAutoNum type="arabicPeriod"/>
            </a:pPr>
            <a:r>
              <a:rPr lang="en-US" sz="2400"/>
              <a:t>EUROP</a:t>
            </a:r>
            <a:r>
              <a:rPr lang="bg-BG" sz="2400"/>
              <a:t> (</a:t>
            </a:r>
            <a:r>
              <a:rPr lang="en-US" sz="2400"/>
              <a:t>robotics</a:t>
            </a:r>
            <a:r>
              <a:rPr lang="bg-BG" sz="2400"/>
              <a:t>)</a:t>
            </a:r>
            <a:endParaRPr lang="en-US" sz="2400"/>
          </a:p>
          <a:p>
            <a:pPr marL="914400" lvl="1" indent="-457200">
              <a:buFontTx/>
              <a:buAutoNum type="arabicPeriod"/>
            </a:pPr>
            <a:r>
              <a:rPr lang="en-US" sz="2400"/>
              <a:t>NEM (Networked and Electronic Media)</a:t>
            </a:r>
            <a:r>
              <a:rPr lang="bg-BG" sz="2400"/>
              <a:t> </a:t>
            </a:r>
          </a:p>
          <a:p>
            <a:pPr marL="914400" lvl="1" indent="-457200">
              <a:buFontTx/>
              <a:buAutoNum type="arabicPeriod"/>
            </a:pPr>
            <a:r>
              <a:rPr lang="en-US" sz="2400"/>
              <a:t>NESSI (Networked European Software &amp; Services Initiative)</a:t>
            </a:r>
            <a:r>
              <a:rPr lang="bg-BG" sz="2400"/>
              <a:t> </a:t>
            </a:r>
          </a:p>
          <a:p>
            <a:pPr marL="914400" lvl="1" indent="-457200">
              <a:buFontTx/>
              <a:buAutoNum type="arabicPeriod"/>
            </a:pPr>
            <a:r>
              <a:rPr lang="en-US" sz="2400"/>
              <a:t>ISI (The Integral Satcom Initiative)</a:t>
            </a:r>
          </a:p>
          <a:p>
            <a:pPr marL="914400" lvl="1" indent="-457200">
              <a:buFontTx/>
              <a:buAutoNum type="arabicPeriod"/>
            </a:pPr>
            <a:r>
              <a:rPr lang="en-US" sz="2400"/>
              <a:t>Photonics21  (Photonics for the 21th Century)</a:t>
            </a:r>
          </a:p>
          <a:p>
            <a:pPr marL="914400" lvl="1" indent="-457200">
              <a:buFontTx/>
              <a:buAutoNum type="arabicPeriod"/>
            </a:pPr>
            <a:r>
              <a:rPr lang="en-US" sz="2400"/>
              <a:t>EPoSS (Smart Systems Integration)</a:t>
            </a:r>
            <a:endParaRPr lang="bg-BG" sz="2400"/>
          </a:p>
          <a:p>
            <a:pPr marL="533400" indent="-533400" algn="ctr">
              <a:spcAft>
                <a:spcPct val="40000"/>
              </a:spcAft>
              <a:buFontTx/>
              <a:buNone/>
            </a:pPr>
            <a:r>
              <a:rPr lang="bg-BG" sz="2400">
                <a:solidFill>
                  <a:schemeClr val="bg1"/>
                </a:solidFill>
                <a:hlinkClick r:id="rId3"/>
              </a:rPr>
              <a:t>http://cordis.europa.eu.int/technology-platforms/</a:t>
            </a:r>
            <a:r>
              <a:rPr lang="es-ES" sz="2400">
                <a:solidFill>
                  <a:schemeClr val="bg1"/>
                </a:solidFill>
              </a:rPr>
              <a:t> </a:t>
            </a:r>
            <a:endParaRPr lang="en-IE" sz="2800">
              <a:solidFill>
                <a:schemeClr val="bg1"/>
              </a:solidFill>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0643">
                                            <p:txEl>
                                              <p:pRg st="0" end="0"/>
                                            </p:txEl>
                                          </p:spTgt>
                                        </p:tgtEl>
                                        <p:attrNameLst>
                                          <p:attrName>style.visibility</p:attrName>
                                        </p:attrNameLst>
                                      </p:cBhvr>
                                      <p:to>
                                        <p:strVal val="visible"/>
                                      </p:to>
                                    </p:set>
                                    <p:anim calcmode="lin" valueType="num">
                                      <p:cBhvr additive="base">
                                        <p:cTn id="7" dur="500" fill="hold"/>
                                        <p:tgtEl>
                                          <p:spTgt spid="2406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06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40643">
                                            <p:txEl>
                                              <p:pRg st="1" end="1"/>
                                            </p:txEl>
                                          </p:spTgt>
                                        </p:tgtEl>
                                        <p:attrNameLst>
                                          <p:attrName>style.visibility</p:attrName>
                                        </p:attrNameLst>
                                      </p:cBhvr>
                                      <p:to>
                                        <p:strVal val="visible"/>
                                      </p:to>
                                    </p:set>
                                    <p:anim calcmode="lin" valueType="num">
                                      <p:cBhvr additive="base">
                                        <p:cTn id="11" dur="500" fill="hold"/>
                                        <p:tgtEl>
                                          <p:spTgt spid="2406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406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40643">
                                            <p:txEl>
                                              <p:pRg st="2" end="2"/>
                                            </p:txEl>
                                          </p:spTgt>
                                        </p:tgtEl>
                                        <p:attrNameLst>
                                          <p:attrName>style.visibility</p:attrName>
                                        </p:attrNameLst>
                                      </p:cBhvr>
                                      <p:to>
                                        <p:strVal val="visible"/>
                                      </p:to>
                                    </p:set>
                                    <p:anim calcmode="lin" valueType="num">
                                      <p:cBhvr additive="base">
                                        <p:cTn id="17" dur="500" fill="hold"/>
                                        <p:tgtEl>
                                          <p:spTgt spid="24064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406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40643">
                                            <p:txEl>
                                              <p:pRg st="3" end="3"/>
                                            </p:txEl>
                                          </p:spTgt>
                                        </p:tgtEl>
                                        <p:attrNameLst>
                                          <p:attrName>style.visibility</p:attrName>
                                        </p:attrNameLst>
                                      </p:cBhvr>
                                      <p:to>
                                        <p:strVal val="visible"/>
                                      </p:to>
                                    </p:set>
                                    <p:anim calcmode="lin" valueType="num">
                                      <p:cBhvr additive="base">
                                        <p:cTn id="23" dur="500" fill="hold"/>
                                        <p:tgtEl>
                                          <p:spTgt spid="24064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406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40643">
                                            <p:txEl>
                                              <p:pRg st="4" end="4"/>
                                            </p:txEl>
                                          </p:spTgt>
                                        </p:tgtEl>
                                        <p:attrNameLst>
                                          <p:attrName>style.visibility</p:attrName>
                                        </p:attrNameLst>
                                      </p:cBhvr>
                                      <p:to>
                                        <p:strVal val="visible"/>
                                      </p:to>
                                    </p:set>
                                    <p:anim calcmode="lin" valueType="num">
                                      <p:cBhvr additive="base">
                                        <p:cTn id="29" dur="500" fill="hold"/>
                                        <p:tgtEl>
                                          <p:spTgt spid="24064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406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240643">
                                            <p:txEl>
                                              <p:pRg st="5" end="5"/>
                                            </p:txEl>
                                          </p:spTgt>
                                        </p:tgtEl>
                                        <p:attrNameLst>
                                          <p:attrName>style.visibility</p:attrName>
                                        </p:attrNameLst>
                                      </p:cBhvr>
                                      <p:to>
                                        <p:strVal val="visible"/>
                                      </p:to>
                                    </p:set>
                                    <p:anim calcmode="lin" valueType="num">
                                      <p:cBhvr additive="base">
                                        <p:cTn id="35" dur="500" fill="hold"/>
                                        <p:tgtEl>
                                          <p:spTgt spid="240643">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406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240643">
                                            <p:txEl>
                                              <p:pRg st="6" end="6"/>
                                            </p:txEl>
                                          </p:spTgt>
                                        </p:tgtEl>
                                        <p:attrNameLst>
                                          <p:attrName>style.visibility</p:attrName>
                                        </p:attrNameLst>
                                      </p:cBhvr>
                                      <p:to>
                                        <p:strVal val="visible"/>
                                      </p:to>
                                    </p:set>
                                    <p:anim calcmode="lin" valueType="num">
                                      <p:cBhvr additive="base">
                                        <p:cTn id="41" dur="500" fill="hold"/>
                                        <p:tgtEl>
                                          <p:spTgt spid="240643">
                                            <p:txEl>
                                              <p:pRg st="6" end="6"/>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2406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240643">
                                            <p:txEl>
                                              <p:pRg st="7" end="7"/>
                                            </p:txEl>
                                          </p:spTgt>
                                        </p:tgtEl>
                                        <p:attrNameLst>
                                          <p:attrName>style.visibility</p:attrName>
                                        </p:attrNameLst>
                                      </p:cBhvr>
                                      <p:to>
                                        <p:strVal val="visible"/>
                                      </p:to>
                                    </p:set>
                                    <p:anim calcmode="lin" valueType="num">
                                      <p:cBhvr additive="base">
                                        <p:cTn id="47" dur="500" fill="hold"/>
                                        <p:tgtEl>
                                          <p:spTgt spid="240643">
                                            <p:txEl>
                                              <p:pRg st="7" end="7"/>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240643">
                                            <p:txEl>
                                              <p:pRg st="7" end="7"/>
                                            </p:tx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240643">
                                            <p:txEl>
                                              <p:pRg st="8" end="8"/>
                                            </p:txEl>
                                          </p:spTgt>
                                        </p:tgtEl>
                                        <p:attrNameLst>
                                          <p:attrName>style.visibility</p:attrName>
                                        </p:attrNameLst>
                                      </p:cBhvr>
                                      <p:to>
                                        <p:strVal val="visible"/>
                                      </p:to>
                                    </p:set>
                                    <p:anim calcmode="lin" valueType="num">
                                      <p:cBhvr additive="base">
                                        <p:cTn id="51" dur="500" fill="hold"/>
                                        <p:tgtEl>
                                          <p:spTgt spid="240643">
                                            <p:txEl>
                                              <p:pRg st="8" end="8"/>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24064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240643">
                                            <p:txEl>
                                              <p:pRg st="9" end="9"/>
                                            </p:txEl>
                                          </p:spTgt>
                                        </p:tgtEl>
                                        <p:attrNameLst>
                                          <p:attrName>style.visibility</p:attrName>
                                        </p:attrNameLst>
                                      </p:cBhvr>
                                      <p:to>
                                        <p:strVal val="visible"/>
                                      </p:to>
                                    </p:set>
                                    <p:anim calcmode="lin" valueType="num">
                                      <p:cBhvr additive="base">
                                        <p:cTn id="57" dur="500" fill="hold"/>
                                        <p:tgtEl>
                                          <p:spTgt spid="240643">
                                            <p:txEl>
                                              <p:pRg st="9" end="9"/>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24064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2051050" y="115888"/>
            <a:ext cx="6913563" cy="792162"/>
          </a:xfrm>
        </p:spPr>
        <p:txBody>
          <a:bodyPr/>
          <a:lstStyle/>
          <a:p>
            <a:r>
              <a:rPr lang="en-GB" sz="3200"/>
              <a:t>ARTEMIS (Advanced R&amp;D on Embedded Intelligent Systems)</a:t>
            </a:r>
          </a:p>
        </p:txBody>
      </p:sp>
      <p:sp>
        <p:nvSpPr>
          <p:cNvPr id="242691" name="Rectangle 3"/>
          <p:cNvSpPr>
            <a:spLocks noGrp="1" noChangeArrowheads="1"/>
          </p:cNvSpPr>
          <p:nvPr>
            <p:ph type="body" idx="1"/>
          </p:nvPr>
        </p:nvSpPr>
        <p:spPr>
          <a:xfrm>
            <a:off x="685800" y="1052513"/>
            <a:ext cx="7772400" cy="5043487"/>
          </a:xfrm>
        </p:spPr>
        <p:txBody>
          <a:bodyPr/>
          <a:lstStyle/>
          <a:p>
            <a:pPr>
              <a:lnSpc>
                <a:spcPct val="80000"/>
              </a:lnSpc>
            </a:pPr>
            <a:r>
              <a:rPr lang="en-GB" sz="1400"/>
              <a:t>Aim: Sustain Europe’s world leadership in embedded systems</a:t>
            </a:r>
          </a:p>
          <a:p>
            <a:pPr lvl="1">
              <a:lnSpc>
                <a:spcPct val="80000"/>
              </a:lnSpc>
            </a:pPr>
            <a:r>
              <a:rPr lang="en-GB" sz="1600"/>
              <a:t>e.g. for aerospace, automotive, communications,  private environments, nomadic environments, public infrastructure.</a:t>
            </a:r>
          </a:p>
          <a:p>
            <a:pPr lvl="2">
              <a:lnSpc>
                <a:spcPct val="80000"/>
              </a:lnSpc>
            </a:pPr>
            <a:endParaRPr lang="en-GB" sz="1400"/>
          </a:p>
          <a:p>
            <a:pPr>
              <a:lnSpc>
                <a:spcPct val="80000"/>
              </a:lnSpc>
            </a:pPr>
            <a:r>
              <a:rPr lang="en-GB" sz="1400"/>
              <a:t>Examples of expected benefits: </a:t>
            </a:r>
          </a:p>
          <a:p>
            <a:pPr lvl="1">
              <a:lnSpc>
                <a:spcPct val="80000"/>
              </a:lnSpc>
            </a:pPr>
            <a:r>
              <a:rPr lang="en-GB" sz="1400"/>
              <a:t>industry standards to ensure that systems developed by different vendors can work together.</a:t>
            </a:r>
          </a:p>
          <a:p>
            <a:pPr>
              <a:lnSpc>
                <a:spcPct val="80000"/>
              </a:lnSpc>
            </a:pPr>
            <a:endParaRPr lang="en-US" sz="1400"/>
          </a:p>
          <a:p>
            <a:pPr>
              <a:lnSpc>
                <a:spcPct val="80000"/>
              </a:lnSpc>
            </a:pPr>
            <a:r>
              <a:rPr lang="en-US" sz="1400"/>
              <a:t>The SRA focuses on advanced research in:</a:t>
            </a:r>
          </a:p>
          <a:p>
            <a:pPr lvl="1">
              <a:lnSpc>
                <a:spcPct val="80000"/>
              </a:lnSpc>
            </a:pPr>
            <a:r>
              <a:rPr lang="en-US" sz="1400"/>
              <a:t>system architectures, </a:t>
            </a:r>
          </a:p>
          <a:p>
            <a:pPr lvl="1">
              <a:lnSpc>
                <a:spcPct val="80000"/>
              </a:lnSpc>
            </a:pPr>
            <a:r>
              <a:rPr lang="en-US" sz="1400"/>
              <a:t>middleware, </a:t>
            </a:r>
          </a:p>
          <a:p>
            <a:pPr lvl="1">
              <a:lnSpc>
                <a:spcPct val="80000"/>
              </a:lnSpc>
            </a:pPr>
            <a:r>
              <a:rPr lang="en-US" sz="1400"/>
              <a:t>design methodologies, </a:t>
            </a:r>
          </a:p>
          <a:p>
            <a:pPr lvl="1">
              <a:lnSpc>
                <a:spcPct val="80000"/>
              </a:lnSpc>
            </a:pPr>
            <a:r>
              <a:rPr lang="en-US" sz="1400"/>
              <a:t>reference designs for embedded platforms, embedded computing and networking, </a:t>
            </a:r>
          </a:p>
          <a:p>
            <a:pPr lvl="1">
              <a:lnSpc>
                <a:spcPct val="80000"/>
              </a:lnSpc>
            </a:pPr>
            <a:r>
              <a:rPr lang="en-US" sz="1400"/>
              <a:t>wireless sensor networks, </a:t>
            </a:r>
          </a:p>
          <a:p>
            <a:pPr lvl="1">
              <a:lnSpc>
                <a:spcPct val="80000"/>
              </a:lnSpc>
            </a:pPr>
            <a:r>
              <a:rPr lang="en-US" sz="1400"/>
              <a:t>design and software tools, </a:t>
            </a:r>
          </a:p>
          <a:p>
            <a:pPr lvl="1">
              <a:lnSpc>
                <a:spcPct val="80000"/>
              </a:lnSpc>
            </a:pPr>
            <a:r>
              <a:rPr lang="en-US" sz="1400"/>
              <a:t>security, interoperability, </a:t>
            </a:r>
          </a:p>
          <a:p>
            <a:pPr lvl="1">
              <a:lnSpc>
                <a:spcPct val="80000"/>
              </a:lnSpc>
            </a:pPr>
            <a:r>
              <a:rPr lang="en-US" sz="1400"/>
              <a:t>quality of service and basic research.</a:t>
            </a:r>
          </a:p>
          <a:p>
            <a:pPr>
              <a:lnSpc>
                <a:spcPct val="80000"/>
              </a:lnSpc>
              <a:buFontTx/>
              <a:buNone/>
            </a:pPr>
            <a:r>
              <a:rPr lang="en-US" sz="1400"/>
              <a:t/>
            </a:r>
            <a:br>
              <a:rPr lang="en-US" sz="1400"/>
            </a:br>
            <a:r>
              <a:rPr lang="en-GB" altLang="ja-JP" sz="1400">
                <a:ea typeface="MS PGothic" pitchFamily="34" charset="-128"/>
              </a:rPr>
              <a:t>Founding Members</a:t>
            </a:r>
            <a:r>
              <a:rPr lang="en-GB" sz="1400"/>
              <a:t> </a:t>
            </a:r>
          </a:p>
          <a:p>
            <a:pPr lvl="1">
              <a:lnSpc>
                <a:spcPct val="80000"/>
              </a:lnSpc>
            </a:pPr>
            <a:r>
              <a:rPr lang="en-GB" sz="1200"/>
              <a:t>ABB, Airbus Industrie, ARM, AVL, BT, Continental Teves, Catalonia Technical University, Daimler Chrysler, Ericsson, Fraunhofer Institute, High Tech SME Federation, IMEC, ITEA, Medeaplus, Nokia, Parades, Philips, Robert Bosch, ST Microelectronics, Symbian, Siemens, Telenor, Thales, Verimag, Tech. Univ. Vienna.</a:t>
            </a:r>
          </a:p>
          <a:p>
            <a:pPr algn="ctr">
              <a:lnSpc>
                <a:spcPct val="80000"/>
              </a:lnSpc>
              <a:buFontTx/>
              <a:buNone/>
            </a:pPr>
            <a:r>
              <a:rPr lang="en-GB" sz="1200">
                <a:hlinkClick r:id="rId3"/>
              </a:rPr>
              <a:t>http://www.cordis.lu/ist/artemis</a:t>
            </a:r>
            <a:endParaRPr lang="en-GB" sz="1200"/>
          </a:p>
          <a:p>
            <a:pPr>
              <a:lnSpc>
                <a:spcPct val="80000"/>
              </a:lnSpc>
            </a:pPr>
            <a:endParaRPr lang="en-GB" sz="1200"/>
          </a:p>
        </p:txBody>
      </p:sp>
      <p:pic>
        <p:nvPicPr>
          <p:cNvPr id="242692" name="Picture 4" descr="LinkClick"/>
          <p:cNvPicPr>
            <a:picLocks noChangeAspect="1" noChangeArrowheads="1"/>
          </p:cNvPicPr>
          <p:nvPr/>
        </p:nvPicPr>
        <p:blipFill>
          <a:blip r:embed="rId4" cstate="print"/>
          <a:srcRect/>
          <a:stretch>
            <a:fillRect/>
          </a:stretch>
        </p:blipFill>
        <p:spPr bwMode="auto">
          <a:xfrm>
            <a:off x="323850" y="188913"/>
            <a:ext cx="1152525" cy="8636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981200" y="0"/>
            <a:ext cx="6705600" cy="1143000"/>
          </a:xfrm>
        </p:spPr>
        <p:txBody>
          <a:bodyPr/>
          <a:lstStyle/>
          <a:p>
            <a:r>
              <a:rPr lang="en-GB" altLang="ja-JP" sz="3200">
                <a:ea typeface="MS PGothic" pitchFamily="34" charset="-128"/>
              </a:rPr>
              <a:t>European Nanoelectronics Initiative Advisory Council (ENIAC)</a:t>
            </a:r>
            <a:endParaRPr lang="en-GB" sz="3200"/>
          </a:p>
        </p:txBody>
      </p:sp>
      <p:sp>
        <p:nvSpPr>
          <p:cNvPr id="244739" name="Rectangle 3"/>
          <p:cNvSpPr>
            <a:spLocks noGrp="1" noChangeArrowheads="1"/>
          </p:cNvSpPr>
          <p:nvPr>
            <p:ph type="body" idx="1"/>
          </p:nvPr>
        </p:nvSpPr>
        <p:spPr>
          <a:xfrm>
            <a:off x="609600" y="1371600"/>
            <a:ext cx="8134350" cy="4800600"/>
          </a:xfrm>
        </p:spPr>
        <p:txBody>
          <a:bodyPr/>
          <a:lstStyle/>
          <a:p>
            <a:pPr marL="457200" indent="-457200">
              <a:lnSpc>
                <a:spcPct val="80000"/>
              </a:lnSpc>
              <a:buFontTx/>
              <a:buNone/>
            </a:pPr>
            <a:r>
              <a:rPr lang="en-GB" altLang="ja-JP" sz="1600">
                <a:ea typeface="MS PGothic" pitchFamily="34" charset="-128"/>
              </a:rPr>
              <a:t>Aim: To master the </a:t>
            </a:r>
            <a:r>
              <a:rPr lang="en-GB" sz="1600"/>
              <a:t>revolutionary transition from Microelectronics to Nanoelectronics</a:t>
            </a:r>
            <a:r>
              <a:rPr lang="en-GB" altLang="ja-JP" sz="1600">
                <a:ea typeface="MS PGothic" pitchFamily="34" charset="-128"/>
              </a:rPr>
              <a:t> </a:t>
            </a:r>
          </a:p>
          <a:p>
            <a:pPr marL="838200" lvl="1" indent="-381000">
              <a:lnSpc>
                <a:spcPct val="80000"/>
              </a:lnSpc>
            </a:pPr>
            <a:endParaRPr lang="en-GB" altLang="ja-JP" sz="1600">
              <a:ea typeface="MS PGothic" pitchFamily="34" charset="-128"/>
            </a:endParaRPr>
          </a:p>
          <a:p>
            <a:pPr marL="457200" indent="-457200">
              <a:lnSpc>
                <a:spcPct val="80000"/>
              </a:lnSpc>
              <a:buFontTx/>
              <a:buNone/>
            </a:pPr>
            <a:r>
              <a:rPr lang="en-GB" altLang="ja-JP" sz="1600">
                <a:ea typeface="MS PGothic" pitchFamily="34" charset="-128"/>
              </a:rPr>
              <a:t>Examples of expected Benefits: </a:t>
            </a:r>
          </a:p>
          <a:p>
            <a:pPr marL="838200" lvl="1" indent="-381000">
              <a:lnSpc>
                <a:spcPct val="80000"/>
              </a:lnSpc>
            </a:pPr>
            <a:r>
              <a:rPr lang="en-GB" sz="1600"/>
              <a:t>integrated intelligent nanoelectronic solutions for industrial and social applications in Health, Mobility / Transport, Security / Safety, Communications, Education / Entertainment.</a:t>
            </a:r>
          </a:p>
          <a:p>
            <a:pPr marL="457200" indent="-457200">
              <a:lnSpc>
                <a:spcPct val="80000"/>
              </a:lnSpc>
              <a:buFontTx/>
              <a:buNone/>
            </a:pPr>
            <a:endParaRPr lang="en-GB" sz="1600"/>
          </a:p>
          <a:p>
            <a:pPr marL="457200" indent="-457200">
              <a:lnSpc>
                <a:spcPct val="80000"/>
              </a:lnSpc>
              <a:buFontTx/>
              <a:buNone/>
            </a:pPr>
            <a:r>
              <a:rPr lang="en-GB" sz="1600"/>
              <a:t>SRA Technology domains:</a:t>
            </a:r>
          </a:p>
          <a:p>
            <a:pPr marL="838200" lvl="1" indent="-381000">
              <a:lnSpc>
                <a:spcPct val="80000"/>
              </a:lnSpc>
            </a:pPr>
            <a:r>
              <a:rPr lang="en-US" sz="1600"/>
              <a:t>Complex digital circuits;</a:t>
            </a:r>
          </a:p>
          <a:p>
            <a:pPr marL="838200" lvl="1" indent="-381000">
              <a:lnSpc>
                <a:spcPct val="80000"/>
              </a:lnSpc>
            </a:pPr>
            <a:r>
              <a:rPr lang="en-US" sz="1600"/>
              <a:t> Beyond CMOS: pushing the physical limits of scaling;</a:t>
            </a:r>
          </a:p>
          <a:p>
            <a:pPr marL="838200" lvl="1" indent="-381000">
              <a:lnSpc>
                <a:spcPct val="80000"/>
              </a:lnSpc>
            </a:pPr>
            <a:r>
              <a:rPr lang="en-US" sz="1600"/>
              <a:t>Non-digital functions and human interface;</a:t>
            </a:r>
          </a:p>
          <a:p>
            <a:pPr marL="838200" lvl="1" indent="-381000">
              <a:lnSpc>
                <a:spcPct val="80000"/>
              </a:lnSpc>
            </a:pPr>
            <a:r>
              <a:rPr lang="en-US" sz="1600"/>
              <a:t> Heterogeneous Integration: total system integration;</a:t>
            </a:r>
          </a:p>
          <a:p>
            <a:pPr marL="838200" lvl="1" indent="-381000">
              <a:lnSpc>
                <a:spcPct val="80000"/>
              </a:lnSpc>
            </a:pPr>
            <a:r>
              <a:rPr lang="en-US" sz="1600"/>
              <a:t> Equipment and Materials: enabling technology into manufacturing;</a:t>
            </a:r>
          </a:p>
          <a:p>
            <a:pPr marL="838200" lvl="1" indent="-381000">
              <a:lnSpc>
                <a:spcPct val="80000"/>
              </a:lnSpc>
            </a:pPr>
            <a:r>
              <a:rPr lang="en-US" sz="1600"/>
              <a:t> Design Automation: effective platform-based system design.</a:t>
            </a:r>
          </a:p>
          <a:p>
            <a:pPr marL="838200" lvl="1" indent="-381000">
              <a:lnSpc>
                <a:spcPct val="80000"/>
              </a:lnSpc>
              <a:buFontTx/>
              <a:buNone/>
            </a:pPr>
            <a:endParaRPr lang="en-GB" altLang="ja-JP" sz="1600">
              <a:ea typeface="MS PGothic" pitchFamily="34" charset="-128"/>
            </a:endParaRPr>
          </a:p>
          <a:p>
            <a:pPr marL="457200" indent="-457200">
              <a:lnSpc>
                <a:spcPct val="80000"/>
              </a:lnSpc>
              <a:buFontTx/>
              <a:buNone/>
            </a:pPr>
            <a:r>
              <a:rPr lang="en-GB" altLang="ja-JP" sz="1600">
                <a:ea typeface="MS PGothic" pitchFamily="34" charset="-128"/>
              </a:rPr>
              <a:t>Founding Members: </a:t>
            </a:r>
          </a:p>
          <a:p>
            <a:pPr marL="838200" lvl="1" indent="-381000">
              <a:lnSpc>
                <a:spcPct val="80000"/>
              </a:lnSpc>
            </a:pPr>
            <a:r>
              <a:rPr lang="en-GB" altLang="ja-JP" sz="1400">
                <a:ea typeface="MS PGothic" pitchFamily="34" charset="-128"/>
              </a:rPr>
              <a:t>Aixtron, AMD, ARM, ASML, Bosch, CEA/CNRS, CSEM, Fraunhofer, Freescale, IBM, IMEC, Infineon, MEDEA+, NMRC, Nokia, Philips, STMicroelectronics, Thales, Unaxis, VTT</a:t>
            </a:r>
          </a:p>
          <a:p>
            <a:pPr marL="457200" indent="-457200" algn="ctr">
              <a:lnSpc>
                <a:spcPct val="80000"/>
              </a:lnSpc>
              <a:buFontTx/>
              <a:buNone/>
            </a:pPr>
            <a:r>
              <a:rPr lang="en-GB" sz="1400">
                <a:hlinkClick r:id="rId2"/>
              </a:rPr>
              <a:t>http://www.cordis.lu/ist/eniac</a:t>
            </a:r>
            <a:endParaRPr lang="en-GB" sz="1400"/>
          </a:p>
          <a:p>
            <a:pPr marL="838200" lvl="1" indent="-381000" algn="ctr">
              <a:lnSpc>
                <a:spcPct val="80000"/>
              </a:lnSpc>
            </a:pPr>
            <a:endParaRPr lang="en-GB" sz="1400"/>
          </a:p>
        </p:txBody>
      </p:sp>
      <p:pic>
        <p:nvPicPr>
          <p:cNvPr id="244740" name="Picture 4"/>
          <p:cNvPicPr>
            <a:picLocks noChangeAspect="1" noChangeArrowheads="1"/>
          </p:cNvPicPr>
          <p:nvPr/>
        </p:nvPicPr>
        <p:blipFill>
          <a:blip r:embed="rId3"/>
          <a:srcRect/>
          <a:stretch>
            <a:fillRect/>
          </a:stretch>
        </p:blipFill>
        <p:spPr bwMode="auto">
          <a:xfrm>
            <a:off x="250825" y="260350"/>
            <a:ext cx="1512888" cy="576263"/>
          </a:xfrm>
          <a:prstGeom prst="rect">
            <a:avLst/>
          </a:prstGeom>
          <a:noFill/>
          <a:ln w="9525">
            <a:solidFill>
              <a:schemeClr val="tx1"/>
            </a:solidFill>
            <a:miter lim="800000"/>
            <a:headEnd/>
            <a:tailEnd/>
          </a:ln>
          <a:effectLst>
            <a:outerShdw dist="107763" dir="2700000" algn="ctr" rotWithShape="0">
              <a:schemeClr val="bg2">
                <a:alpha val="50000"/>
              </a:schemeClr>
            </a:outerShdw>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1752600" y="0"/>
            <a:ext cx="7086600" cy="1143000"/>
          </a:xfrm>
        </p:spPr>
        <p:txBody>
          <a:bodyPr/>
          <a:lstStyle/>
          <a:p>
            <a:r>
              <a:rPr lang="en-GB" sz="2800"/>
              <a:t>Mobile and wireless communications technology (eMobility)</a:t>
            </a:r>
          </a:p>
        </p:txBody>
      </p:sp>
      <p:sp>
        <p:nvSpPr>
          <p:cNvPr id="245763" name="Rectangle 3"/>
          <p:cNvSpPr>
            <a:spLocks noGrp="1" noChangeArrowheads="1"/>
          </p:cNvSpPr>
          <p:nvPr>
            <p:ph type="body" idx="1"/>
          </p:nvPr>
        </p:nvSpPr>
        <p:spPr>
          <a:xfrm>
            <a:off x="684213" y="1052513"/>
            <a:ext cx="7772400" cy="5472112"/>
          </a:xfrm>
        </p:spPr>
        <p:txBody>
          <a:bodyPr/>
          <a:lstStyle/>
          <a:p>
            <a:pPr>
              <a:lnSpc>
                <a:spcPct val="80000"/>
              </a:lnSpc>
            </a:pPr>
            <a:r>
              <a:rPr lang="en-GB" sz="1800"/>
              <a:t>Aim: </a:t>
            </a:r>
            <a:r>
              <a:rPr lang="en-GB" sz="2000"/>
              <a:t>Reinforce Europe's world leadership in mobile and wireless communications and services.</a:t>
            </a:r>
          </a:p>
          <a:p>
            <a:pPr lvl="2">
              <a:lnSpc>
                <a:spcPct val="80000"/>
              </a:lnSpc>
            </a:pPr>
            <a:endParaRPr lang="en-GB" sz="1800"/>
          </a:p>
          <a:p>
            <a:pPr>
              <a:lnSpc>
                <a:spcPct val="80000"/>
              </a:lnSpc>
            </a:pPr>
            <a:r>
              <a:rPr lang="en-GB" sz="1800"/>
              <a:t>Examples of expected Outputs</a:t>
            </a:r>
          </a:p>
          <a:p>
            <a:pPr lvl="1">
              <a:lnSpc>
                <a:spcPct val="80000"/>
              </a:lnSpc>
            </a:pPr>
            <a:r>
              <a:rPr lang="en-GB" sz="1800"/>
              <a:t>secure, easy-to-use, "always with you" services, e.g. mobile access to the web.</a:t>
            </a:r>
          </a:p>
          <a:p>
            <a:pPr>
              <a:lnSpc>
                <a:spcPct val="80000"/>
              </a:lnSpc>
            </a:pPr>
            <a:endParaRPr lang="en-GB" sz="1800"/>
          </a:p>
          <a:p>
            <a:pPr>
              <a:lnSpc>
                <a:spcPct val="80000"/>
              </a:lnSpc>
            </a:pPr>
            <a:r>
              <a:rPr lang="en-US" sz="1800"/>
              <a:t>The SRA covers research in the following main areas:</a:t>
            </a:r>
          </a:p>
          <a:p>
            <a:pPr lvl="1">
              <a:lnSpc>
                <a:spcPct val="80000"/>
              </a:lnSpc>
            </a:pPr>
            <a:r>
              <a:rPr lang="en-US" sz="1800"/>
              <a:t>Seamless User Experience</a:t>
            </a:r>
          </a:p>
          <a:p>
            <a:pPr lvl="1">
              <a:lnSpc>
                <a:spcPct val="80000"/>
              </a:lnSpc>
            </a:pPr>
            <a:r>
              <a:rPr lang="en-US" sz="1800"/>
              <a:t>Security and Dependability of mobile networks and services</a:t>
            </a:r>
          </a:p>
          <a:p>
            <a:pPr lvl="1">
              <a:lnSpc>
                <a:spcPct val="80000"/>
              </a:lnSpc>
            </a:pPr>
            <a:r>
              <a:rPr lang="en-US" sz="1800"/>
              <a:t>Ubiquitous Services</a:t>
            </a:r>
          </a:p>
          <a:p>
            <a:pPr lvl="1">
              <a:lnSpc>
                <a:spcPct val="80000"/>
              </a:lnSpc>
            </a:pPr>
            <a:r>
              <a:rPr lang="en-US" sz="1800"/>
              <a:t>Ubiquitous Connectivity</a:t>
            </a:r>
          </a:p>
          <a:p>
            <a:pPr lvl="1">
              <a:lnSpc>
                <a:spcPct val="80000"/>
              </a:lnSpc>
            </a:pPr>
            <a:r>
              <a:rPr lang="en-US" sz="1800"/>
              <a:t>New and flexible business models</a:t>
            </a:r>
          </a:p>
          <a:p>
            <a:pPr lvl="1">
              <a:lnSpc>
                <a:spcPct val="80000"/>
              </a:lnSpc>
              <a:buFontTx/>
              <a:buNone/>
            </a:pPr>
            <a:endParaRPr lang="en-US" sz="1800"/>
          </a:p>
          <a:p>
            <a:pPr>
              <a:lnSpc>
                <a:spcPct val="80000"/>
              </a:lnSpc>
            </a:pPr>
            <a:r>
              <a:rPr lang="en-GB" sz="1800"/>
              <a:t>Founding members </a:t>
            </a:r>
          </a:p>
          <a:p>
            <a:pPr lvl="1">
              <a:lnSpc>
                <a:spcPct val="80000"/>
              </a:lnSpc>
            </a:pPr>
            <a:r>
              <a:rPr lang="en-GB" sz="1800"/>
              <a:t>Alcatel, Deutsche Telekom , Ericsson, France Telecom, Hutchison 3G Europe, Lucent Technologies, Motorola, Nokia, Philips, Siemens, STMicroelectronics, Telecom Italia Mobile, Telefónica Móviles España, Thales Communications, and Vodafone.</a:t>
            </a:r>
          </a:p>
          <a:p>
            <a:pPr algn="ctr">
              <a:lnSpc>
                <a:spcPct val="80000"/>
              </a:lnSpc>
              <a:buFontTx/>
              <a:buNone/>
            </a:pPr>
            <a:r>
              <a:rPr lang="en-GB" sz="1600">
                <a:hlinkClick r:id="rId3"/>
              </a:rPr>
              <a:t>www.emobility.eu.org</a:t>
            </a:r>
            <a:endParaRPr lang="en-GB" sz="1600"/>
          </a:p>
        </p:txBody>
      </p:sp>
      <p:pic>
        <p:nvPicPr>
          <p:cNvPr id="245764" name="Picture 4" descr="eMobility"/>
          <p:cNvPicPr>
            <a:picLocks noChangeAspect="1" noChangeArrowheads="1"/>
          </p:cNvPicPr>
          <p:nvPr/>
        </p:nvPicPr>
        <p:blipFill>
          <a:blip r:embed="rId4"/>
          <a:srcRect/>
          <a:stretch>
            <a:fillRect/>
          </a:stretch>
        </p:blipFill>
        <p:spPr bwMode="auto">
          <a:xfrm>
            <a:off x="323850" y="260350"/>
            <a:ext cx="1543050" cy="48577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2133600" y="0"/>
            <a:ext cx="6551613" cy="1143000"/>
          </a:xfrm>
        </p:spPr>
        <p:txBody>
          <a:bodyPr/>
          <a:lstStyle/>
          <a:p>
            <a:r>
              <a:rPr lang="en-GB" sz="3600"/>
              <a:t>Networked and electronic media platform (NEM)</a:t>
            </a:r>
          </a:p>
        </p:txBody>
      </p:sp>
      <p:sp>
        <p:nvSpPr>
          <p:cNvPr id="247811" name="Rectangle 3"/>
          <p:cNvSpPr>
            <a:spLocks noGrp="1" noChangeArrowheads="1"/>
          </p:cNvSpPr>
          <p:nvPr>
            <p:ph type="body" idx="1"/>
          </p:nvPr>
        </p:nvSpPr>
        <p:spPr>
          <a:xfrm>
            <a:off x="685800" y="1371600"/>
            <a:ext cx="7772400" cy="4724400"/>
          </a:xfrm>
        </p:spPr>
        <p:txBody>
          <a:bodyPr/>
          <a:lstStyle/>
          <a:p>
            <a:pPr>
              <a:lnSpc>
                <a:spcPct val="80000"/>
              </a:lnSpc>
            </a:pPr>
            <a:r>
              <a:rPr lang="en-GB" sz="1600"/>
              <a:t>Aim: Accelerate the pace of innovation and convergence of the audiovisual, digital content and telecoms sectors.</a:t>
            </a:r>
          </a:p>
          <a:p>
            <a:pPr>
              <a:lnSpc>
                <a:spcPct val="80000"/>
              </a:lnSpc>
            </a:pPr>
            <a:endParaRPr lang="en-GB" sz="1600"/>
          </a:p>
          <a:p>
            <a:pPr>
              <a:lnSpc>
                <a:spcPct val="80000"/>
              </a:lnSpc>
            </a:pPr>
            <a:r>
              <a:rPr lang="en-GB" sz="1600"/>
              <a:t>Examples of expected benefits</a:t>
            </a:r>
          </a:p>
          <a:p>
            <a:pPr lvl="1">
              <a:lnSpc>
                <a:spcPct val="80000"/>
              </a:lnSpc>
            </a:pPr>
            <a:r>
              <a:rPr lang="en-GB" sz="1600"/>
              <a:t>Increased competitiveness, more coherent regulation and standardisation policies worldwide.</a:t>
            </a:r>
          </a:p>
          <a:p>
            <a:pPr lvl="1">
              <a:lnSpc>
                <a:spcPct val="80000"/>
              </a:lnSpc>
              <a:buFontTx/>
              <a:buNone/>
            </a:pPr>
            <a:endParaRPr lang="en-GB" sz="1600"/>
          </a:p>
          <a:p>
            <a:pPr>
              <a:lnSpc>
                <a:spcPct val="80000"/>
              </a:lnSpc>
            </a:pPr>
            <a:r>
              <a:rPr lang="en-US" sz="1600"/>
              <a:t>SRA Research Priorities</a:t>
            </a:r>
          </a:p>
          <a:p>
            <a:pPr lvl="1">
              <a:lnSpc>
                <a:spcPct val="80000"/>
              </a:lnSpc>
            </a:pPr>
            <a:r>
              <a:rPr lang="en-US" sz="1600"/>
              <a:t>Content production, management, storage, indexing, protection, and presentation. </a:t>
            </a:r>
          </a:p>
          <a:p>
            <a:pPr lvl="1">
              <a:lnSpc>
                <a:spcPct val="80000"/>
              </a:lnSpc>
            </a:pPr>
            <a:r>
              <a:rPr lang="en-US" sz="1600"/>
              <a:t>Network  infrastructure and network services for high value added services.</a:t>
            </a:r>
          </a:p>
          <a:p>
            <a:pPr lvl="1">
              <a:lnSpc>
                <a:spcPct val="80000"/>
              </a:lnSpc>
            </a:pPr>
            <a:r>
              <a:rPr lang="en-US" sz="1600"/>
              <a:t>Development of personalized services and devices.</a:t>
            </a:r>
          </a:p>
          <a:p>
            <a:pPr lvl="1">
              <a:lnSpc>
                <a:spcPct val="80000"/>
              </a:lnSpc>
            </a:pPr>
            <a:r>
              <a:rPr lang="en-US" sz="1600"/>
              <a:t>Security of networks and digital rights management.</a:t>
            </a:r>
          </a:p>
          <a:p>
            <a:pPr lvl="1">
              <a:lnSpc>
                <a:spcPct val="80000"/>
              </a:lnSpc>
            </a:pPr>
            <a:r>
              <a:rPr lang="en-US" sz="1600"/>
              <a:t>Multimedia search engines</a:t>
            </a:r>
          </a:p>
          <a:p>
            <a:pPr lvl="1">
              <a:lnSpc>
                <a:spcPct val="80000"/>
              </a:lnSpc>
            </a:pPr>
            <a:r>
              <a:rPr lang="en-US" sz="1600"/>
              <a:t>Advanced, reach media ready terminals</a:t>
            </a:r>
            <a:endParaRPr lang="bg-BG" sz="1600"/>
          </a:p>
          <a:p>
            <a:pPr lvl="1">
              <a:lnSpc>
                <a:spcPct val="80000"/>
              </a:lnSpc>
              <a:buFontTx/>
              <a:buNone/>
            </a:pPr>
            <a:endParaRPr lang="en-GB" sz="1600"/>
          </a:p>
          <a:p>
            <a:pPr>
              <a:lnSpc>
                <a:spcPct val="80000"/>
              </a:lnSpc>
            </a:pPr>
            <a:r>
              <a:rPr lang="en-GB" sz="1400"/>
              <a:t>Founding Members</a:t>
            </a:r>
          </a:p>
          <a:p>
            <a:pPr lvl="1">
              <a:lnSpc>
                <a:spcPct val="80000"/>
              </a:lnSpc>
            </a:pPr>
            <a:r>
              <a:rPr lang="en-GB" sz="1400"/>
              <a:t>Alcatel, the European Broadcasting Union (EBU), France Telecom, Intel, Nokia, Philips, Telefónica and Thomson.</a:t>
            </a:r>
          </a:p>
          <a:p>
            <a:pPr algn="ctr">
              <a:lnSpc>
                <a:spcPct val="80000"/>
              </a:lnSpc>
              <a:buFontTx/>
              <a:buNone/>
            </a:pPr>
            <a:r>
              <a:rPr lang="en-GB" sz="1400">
                <a:hlinkClick r:id="rId3"/>
              </a:rPr>
              <a:t>http://www.nem-initiative.org</a:t>
            </a:r>
            <a:endParaRPr lang="en-GB" sz="1400"/>
          </a:p>
        </p:txBody>
      </p:sp>
      <p:pic>
        <p:nvPicPr>
          <p:cNvPr id="247813" name="Picture 5"/>
          <p:cNvPicPr>
            <a:picLocks noChangeAspect="1" noChangeArrowheads="1"/>
          </p:cNvPicPr>
          <p:nvPr/>
        </p:nvPicPr>
        <p:blipFill>
          <a:blip r:embed="rId4"/>
          <a:srcRect/>
          <a:stretch>
            <a:fillRect/>
          </a:stretch>
        </p:blipFill>
        <p:spPr bwMode="auto">
          <a:xfrm>
            <a:off x="152400" y="152400"/>
            <a:ext cx="1371600" cy="1060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2555875" y="115888"/>
            <a:ext cx="6048375" cy="792162"/>
          </a:xfrm>
        </p:spPr>
        <p:txBody>
          <a:bodyPr/>
          <a:lstStyle/>
          <a:p>
            <a:r>
              <a:rPr lang="en-GB" sz="3200"/>
              <a:t>Networked European Software and Services Initiative (NESSI)</a:t>
            </a:r>
            <a:r>
              <a:rPr lang="en-GB" sz="2800"/>
              <a:t> </a:t>
            </a:r>
          </a:p>
        </p:txBody>
      </p:sp>
      <p:sp>
        <p:nvSpPr>
          <p:cNvPr id="249859" name="Rectangle 3"/>
          <p:cNvSpPr>
            <a:spLocks noGrp="1" noChangeArrowheads="1"/>
          </p:cNvSpPr>
          <p:nvPr>
            <p:ph type="body" idx="1"/>
          </p:nvPr>
        </p:nvSpPr>
        <p:spPr>
          <a:xfrm>
            <a:off x="685800" y="1266825"/>
            <a:ext cx="7772400" cy="4538663"/>
          </a:xfrm>
        </p:spPr>
        <p:txBody>
          <a:bodyPr/>
          <a:lstStyle/>
          <a:p>
            <a:pPr>
              <a:buFontTx/>
              <a:buNone/>
            </a:pPr>
            <a:r>
              <a:rPr lang="en-US" sz="1800"/>
              <a:t>The </a:t>
            </a:r>
            <a:r>
              <a:rPr lang="en-US" sz="1800" i="1"/>
              <a:t>NESSI</a:t>
            </a:r>
            <a:r>
              <a:rPr lang="en-US" sz="1800"/>
              <a:t> vision introduces a new technological scenario, characterized by large distributed systems with many data collection points, services, and computers that evolve data into knowledge and help humans coordinate the execution of complex tasks.</a:t>
            </a:r>
            <a:endParaRPr lang="en-GB" sz="1800"/>
          </a:p>
          <a:p>
            <a:r>
              <a:rPr lang="en-GB" sz="1800"/>
              <a:t>Aim:</a:t>
            </a:r>
          </a:p>
          <a:p>
            <a:pPr lvl="1"/>
            <a:r>
              <a:rPr lang="en-GB" sz="1800"/>
              <a:t>Develop new software and electronic services architecture, based on open standards </a:t>
            </a:r>
            <a:r>
              <a:rPr lang="en-US" sz="1800"/>
              <a:t>with view to provide knowledge economy development and leadership of European software industry</a:t>
            </a:r>
            <a:r>
              <a:rPr lang="en-GB" sz="1800"/>
              <a:t>.</a:t>
            </a:r>
          </a:p>
          <a:p>
            <a:r>
              <a:rPr lang="en-GB" sz="1800"/>
              <a:t>Examples of expected benefits</a:t>
            </a:r>
          </a:p>
          <a:p>
            <a:pPr lvl="1"/>
            <a:r>
              <a:rPr lang="en-GB" sz="1800"/>
              <a:t>more flexible business models, easier to develop services, greater privacy and safety in the electronic space.</a:t>
            </a:r>
          </a:p>
          <a:p>
            <a:r>
              <a:rPr lang="en-GB" sz="1800"/>
              <a:t>Founding Members</a:t>
            </a:r>
          </a:p>
          <a:p>
            <a:pPr lvl="1"/>
            <a:r>
              <a:rPr lang="en-GB" sz="1800"/>
              <a:t>Atos Origin, British Telecom, Engineering Ingegneria Informatica S.p.A., IBM, HP, Nokia, ObjectWeb, SAP AG, Siemens, Software AG, Telecom Italia S.p.A., Telefónica.</a:t>
            </a:r>
          </a:p>
          <a:p>
            <a:pPr algn="ctr">
              <a:buFontTx/>
              <a:buNone/>
            </a:pPr>
            <a:r>
              <a:rPr lang="en-GB" sz="1800">
                <a:solidFill>
                  <a:srgbClr val="33CCFF"/>
                </a:solidFill>
                <a:hlinkClick r:id="rId3"/>
              </a:rPr>
              <a:t>www.nessi-europe.com</a:t>
            </a:r>
            <a:endParaRPr lang="en-GB" sz="1800">
              <a:solidFill>
                <a:srgbClr val="33CCFF"/>
              </a:solidFill>
            </a:endParaRPr>
          </a:p>
        </p:txBody>
      </p:sp>
      <p:grpSp>
        <p:nvGrpSpPr>
          <p:cNvPr id="249860" name="Group 4"/>
          <p:cNvGrpSpPr>
            <a:grpSpLocks/>
          </p:cNvGrpSpPr>
          <p:nvPr/>
        </p:nvGrpSpPr>
        <p:grpSpPr bwMode="auto">
          <a:xfrm>
            <a:off x="250825" y="0"/>
            <a:ext cx="8412163" cy="957263"/>
            <a:chOff x="1051" y="958"/>
            <a:chExt cx="5299" cy="603"/>
          </a:xfrm>
        </p:grpSpPr>
        <p:sp>
          <p:nvSpPr>
            <p:cNvPr id="249861" name="Rectangle 5"/>
            <p:cNvSpPr>
              <a:spLocks noChangeArrowheads="1"/>
            </p:cNvSpPr>
            <p:nvPr/>
          </p:nvSpPr>
          <p:spPr bwMode="auto">
            <a:xfrm>
              <a:off x="1550" y="1194"/>
              <a:ext cx="4800" cy="308"/>
            </a:xfrm>
            <a:prstGeom prst="rect">
              <a:avLst/>
            </a:prstGeom>
            <a:noFill/>
            <a:ln w="12700">
              <a:noFill/>
              <a:miter lim="800000"/>
              <a:headEnd/>
              <a:tailEnd/>
            </a:ln>
            <a:effectLst/>
          </p:spPr>
          <p:txBody>
            <a:bodyPr lIns="90488" tIns="44450" rIns="90488" bIns="44450"/>
            <a:lstStyle/>
            <a:p>
              <a:pPr marL="342900" indent="-342900">
                <a:spcBef>
                  <a:spcPct val="20000"/>
                </a:spcBef>
                <a:buFontTx/>
                <a:buChar char="•"/>
              </a:pPr>
              <a:r>
                <a:rPr lang="en-US" sz="2800" b="1" i="1"/>
                <a:t>		</a:t>
              </a:r>
              <a:endParaRPr lang="en-US" sz="1400" b="1" i="1" u="sng"/>
            </a:p>
            <a:p>
              <a:pPr marL="342900" indent="-342900" algn="ctr">
                <a:buFontTx/>
                <a:buChar char="•"/>
              </a:pPr>
              <a:endParaRPr lang="en-GB" sz="3200"/>
            </a:p>
          </p:txBody>
        </p:sp>
        <p:pic>
          <p:nvPicPr>
            <p:cNvPr id="249862" name="Picture 6" descr="nessi"/>
            <p:cNvPicPr>
              <a:picLocks noChangeAspect="1" noChangeArrowheads="1"/>
            </p:cNvPicPr>
            <p:nvPr/>
          </p:nvPicPr>
          <p:blipFill>
            <a:blip r:embed="rId4"/>
            <a:srcRect/>
            <a:stretch>
              <a:fillRect/>
            </a:stretch>
          </p:blipFill>
          <p:spPr bwMode="auto">
            <a:xfrm>
              <a:off x="1051" y="958"/>
              <a:ext cx="1429" cy="603"/>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457200" y="0"/>
            <a:ext cx="8229600" cy="1143000"/>
          </a:xfrm>
        </p:spPr>
        <p:txBody>
          <a:bodyPr/>
          <a:lstStyle/>
          <a:p>
            <a:r>
              <a:rPr lang="en-GB" sz="3600"/>
              <a:t>European Robotics Platform </a:t>
            </a:r>
            <a:br>
              <a:rPr lang="en-GB" sz="3600"/>
            </a:br>
            <a:r>
              <a:rPr lang="en-GB" sz="3600"/>
              <a:t>(EUROP)</a:t>
            </a:r>
          </a:p>
        </p:txBody>
      </p:sp>
      <p:sp>
        <p:nvSpPr>
          <p:cNvPr id="251907" name="Rectangle 3"/>
          <p:cNvSpPr>
            <a:spLocks noGrp="1" noChangeArrowheads="1"/>
          </p:cNvSpPr>
          <p:nvPr>
            <p:ph type="body" idx="1"/>
          </p:nvPr>
        </p:nvSpPr>
        <p:spPr>
          <a:xfrm>
            <a:off x="685800" y="1196975"/>
            <a:ext cx="7772400" cy="4899025"/>
          </a:xfrm>
        </p:spPr>
        <p:txBody>
          <a:bodyPr/>
          <a:lstStyle/>
          <a:p>
            <a:pPr>
              <a:lnSpc>
                <a:spcPct val="80000"/>
              </a:lnSpc>
            </a:pPr>
            <a:r>
              <a:rPr lang="en-GB" sz="1800"/>
              <a:t>Aims:</a:t>
            </a:r>
          </a:p>
          <a:p>
            <a:pPr lvl="1">
              <a:lnSpc>
                <a:spcPct val="80000"/>
              </a:lnSpc>
            </a:pPr>
            <a:r>
              <a:rPr lang="en-GB" sz="1800"/>
              <a:t>Boost the development of robotic businesses within Europe </a:t>
            </a:r>
          </a:p>
          <a:p>
            <a:pPr lvl="1">
              <a:lnSpc>
                <a:spcPct val="80000"/>
              </a:lnSpc>
            </a:pPr>
            <a:r>
              <a:rPr lang="en-GB" sz="1800"/>
              <a:t> Bring the benefits of capable robot services to citizens.</a:t>
            </a:r>
          </a:p>
          <a:p>
            <a:pPr>
              <a:lnSpc>
                <a:spcPct val="80000"/>
              </a:lnSpc>
            </a:pPr>
            <a:endParaRPr lang="en-GB" sz="1800"/>
          </a:p>
          <a:p>
            <a:pPr>
              <a:lnSpc>
                <a:spcPct val="80000"/>
              </a:lnSpc>
            </a:pPr>
            <a:r>
              <a:rPr lang="en-GB" sz="1800"/>
              <a:t>Example of expected benefits</a:t>
            </a:r>
          </a:p>
          <a:p>
            <a:pPr lvl="1">
              <a:lnSpc>
                <a:spcPct val="80000"/>
              </a:lnSpc>
            </a:pPr>
            <a:r>
              <a:rPr lang="en-GB" sz="1800"/>
              <a:t>maintain Europe’s leadership in industrial robotics </a:t>
            </a:r>
          </a:p>
          <a:p>
            <a:pPr lvl="1">
              <a:lnSpc>
                <a:spcPct val="80000"/>
              </a:lnSpc>
            </a:pPr>
            <a:r>
              <a:rPr lang="en-GB" sz="1800"/>
              <a:t>expand it into the emerging markets: service, security, space  etc.</a:t>
            </a:r>
          </a:p>
          <a:p>
            <a:pPr lvl="1">
              <a:lnSpc>
                <a:spcPct val="80000"/>
              </a:lnSpc>
            </a:pPr>
            <a:endParaRPr lang="en-GB" sz="1800"/>
          </a:p>
          <a:p>
            <a:pPr>
              <a:lnSpc>
                <a:spcPct val="140000"/>
              </a:lnSpc>
              <a:buSzPct val="90000"/>
            </a:pPr>
            <a:r>
              <a:rPr lang="en-GB" sz="1800"/>
              <a:t>Strategic Research Agenda</a:t>
            </a:r>
          </a:p>
          <a:p>
            <a:pPr lvl="1">
              <a:lnSpc>
                <a:spcPct val="95000"/>
              </a:lnSpc>
            </a:pPr>
            <a:r>
              <a:rPr lang="en-GB" sz="1800"/>
              <a:t>Step 1: Roadmaps on Product Scenarios (horizon 2010 – 2020)</a:t>
            </a:r>
          </a:p>
          <a:p>
            <a:pPr lvl="1">
              <a:lnSpc>
                <a:spcPct val="95000"/>
              </a:lnSpc>
            </a:pPr>
            <a:r>
              <a:rPr lang="en-GB" sz="1800"/>
              <a:t>Step 2: Roadmaps on Underpinning Technologies</a:t>
            </a:r>
          </a:p>
          <a:p>
            <a:pPr lvl="1">
              <a:lnSpc>
                <a:spcPct val="140000"/>
              </a:lnSpc>
              <a:spcBef>
                <a:spcPct val="10000"/>
              </a:spcBef>
              <a:buFontTx/>
              <a:buNone/>
            </a:pPr>
            <a:r>
              <a:rPr lang="en-GB" sz="1800"/>
              <a:t> </a:t>
            </a:r>
          </a:p>
          <a:p>
            <a:pPr>
              <a:lnSpc>
                <a:spcPct val="80000"/>
              </a:lnSpc>
            </a:pPr>
            <a:r>
              <a:rPr lang="en-GB" sz="1800"/>
              <a:t>Founding Members </a:t>
            </a:r>
          </a:p>
          <a:p>
            <a:pPr lvl="1">
              <a:lnSpc>
                <a:spcPct val="80000"/>
              </a:lnSpc>
            </a:pPr>
            <a:r>
              <a:rPr lang="en-GB" sz="1800"/>
              <a:t>KUKA, ABB, COMAU, Philips, Finmeccanica, SAFRAN, EADS, Thales, INDRA, Dassault Aviation, BAE Systems, Electrolux, Zenon, RURobots, OCRobotics, Qinetiq, CEA, Fraunhofer</a:t>
            </a:r>
          </a:p>
          <a:p>
            <a:pPr algn="ctr">
              <a:lnSpc>
                <a:spcPct val="80000"/>
              </a:lnSpc>
              <a:buFontTx/>
              <a:buNone/>
            </a:pPr>
            <a:r>
              <a:rPr lang="en-GB" sz="1800">
                <a:hlinkClick r:id="rId3"/>
              </a:rPr>
              <a:t>www.roboticsplatform.com</a:t>
            </a:r>
            <a:r>
              <a:rPr lang="en-GB" sz="180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1295400" y="274638"/>
            <a:ext cx="7391400" cy="792162"/>
          </a:xfrm>
        </p:spPr>
        <p:txBody>
          <a:bodyPr/>
          <a:lstStyle/>
          <a:p>
            <a:r>
              <a:rPr lang="en-US" sz="3200"/>
              <a:t>ISI (The Integral Satcom Initiative)</a:t>
            </a:r>
            <a:endParaRPr lang="bg-BG" sz="3200"/>
          </a:p>
        </p:txBody>
      </p:sp>
      <p:sp>
        <p:nvSpPr>
          <p:cNvPr id="253955" name="Rectangle 3"/>
          <p:cNvSpPr>
            <a:spLocks noGrp="1" noChangeArrowheads="1"/>
          </p:cNvSpPr>
          <p:nvPr>
            <p:ph type="body" idx="1"/>
          </p:nvPr>
        </p:nvSpPr>
        <p:spPr>
          <a:xfrm>
            <a:off x="684213" y="1268413"/>
            <a:ext cx="7772400" cy="4899025"/>
          </a:xfrm>
        </p:spPr>
        <p:txBody>
          <a:bodyPr/>
          <a:lstStyle/>
          <a:p>
            <a:pPr>
              <a:lnSpc>
                <a:spcPct val="80000"/>
              </a:lnSpc>
              <a:buFontTx/>
              <a:buNone/>
            </a:pPr>
            <a:r>
              <a:rPr lang="en-US" sz="1600"/>
              <a:t>ISI is focused on all aspects of satellite communications, including broadcasting, broadband, and mobile applications, and their convergence. </a:t>
            </a:r>
          </a:p>
          <a:p>
            <a:pPr>
              <a:lnSpc>
                <a:spcPct val="80000"/>
              </a:lnSpc>
              <a:buFontTx/>
              <a:buNone/>
            </a:pPr>
            <a:endParaRPr lang="en-GB" sz="1600"/>
          </a:p>
          <a:p>
            <a:pPr>
              <a:lnSpc>
                <a:spcPct val="80000"/>
              </a:lnSpc>
              <a:buFontTx/>
              <a:buNone/>
            </a:pPr>
            <a:r>
              <a:rPr lang="en-GB" sz="1600"/>
              <a:t>Aim:</a:t>
            </a:r>
          </a:p>
          <a:p>
            <a:pPr lvl="1">
              <a:lnSpc>
                <a:spcPct val="80000"/>
              </a:lnSpc>
            </a:pPr>
            <a:r>
              <a:rPr lang="en-US" sz="1600"/>
              <a:t>To foster and develop the entire industrial sector and maximize the value of European research and technology development</a:t>
            </a:r>
            <a:endParaRPr lang="en-GB" sz="1400"/>
          </a:p>
          <a:p>
            <a:pPr>
              <a:lnSpc>
                <a:spcPct val="80000"/>
              </a:lnSpc>
            </a:pPr>
            <a:endParaRPr lang="en-GB" sz="1600"/>
          </a:p>
          <a:p>
            <a:pPr>
              <a:lnSpc>
                <a:spcPct val="80000"/>
              </a:lnSpc>
            </a:pPr>
            <a:r>
              <a:rPr lang="en-GB" sz="1600"/>
              <a:t>Example of expected benefits</a:t>
            </a:r>
          </a:p>
          <a:p>
            <a:pPr lvl="1">
              <a:lnSpc>
                <a:spcPct val="80000"/>
              </a:lnSpc>
            </a:pPr>
            <a:r>
              <a:rPr lang="it-IT" sz="1600"/>
              <a:t>integration of data communications with Galileo and GMES</a:t>
            </a:r>
          </a:p>
          <a:p>
            <a:pPr lvl="1">
              <a:lnSpc>
                <a:spcPct val="80000"/>
              </a:lnSpc>
            </a:pPr>
            <a:r>
              <a:rPr lang="it-IT" sz="1600"/>
              <a:t>design and realization of European security systems</a:t>
            </a:r>
          </a:p>
          <a:p>
            <a:pPr lvl="1">
              <a:lnSpc>
                <a:spcPct val="80000"/>
              </a:lnSpc>
            </a:pPr>
            <a:r>
              <a:rPr lang="en-US" sz="1600"/>
              <a:t>harmonization of regulatory frameworks</a:t>
            </a:r>
            <a:r>
              <a:rPr lang="it-IT" sz="1600"/>
              <a:t> and fair regulations for complementary ground components and spectrum usage</a:t>
            </a:r>
          </a:p>
          <a:p>
            <a:pPr lvl="1">
              <a:lnSpc>
                <a:spcPct val="80000"/>
              </a:lnSpc>
            </a:pPr>
            <a:r>
              <a:rPr lang="en-US" sz="1600"/>
              <a:t>open standards as enablers for mass-market applications in ICT, Space, Security, Transport, and Environment. </a:t>
            </a:r>
          </a:p>
          <a:p>
            <a:pPr lvl="1">
              <a:lnSpc>
                <a:spcPct val="80000"/>
              </a:lnSpc>
            </a:pPr>
            <a:endParaRPr lang="en-US" sz="1600"/>
          </a:p>
          <a:p>
            <a:pPr>
              <a:lnSpc>
                <a:spcPct val="120000"/>
              </a:lnSpc>
            </a:pPr>
            <a:r>
              <a:rPr lang="en-US" sz="1600"/>
              <a:t> </a:t>
            </a:r>
            <a:r>
              <a:rPr lang="en-GB" sz="1600"/>
              <a:t>Constituency </a:t>
            </a:r>
          </a:p>
          <a:p>
            <a:pPr lvl="1">
              <a:lnSpc>
                <a:spcPct val="80000"/>
              </a:lnSpc>
            </a:pPr>
            <a:r>
              <a:rPr lang="en-GB" sz="1600"/>
              <a:t>160 institutions from 25 countries: Austria, Belgium, Bulgaria, Estonia, Finland, France, Germany, Greece, Hungary, Ireland, Israel, Italy, Luxembourg, Norway, Poland, Portugal, Romania, Russia, Slovenia, South Korea, Spain, Sweden, Switzerland, United Kingdom, USA.</a:t>
            </a:r>
          </a:p>
          <a:p>
            <a:pPr lvl="1" algn="ctr">
              <a:lnSpc>
                <a:spcPct val="80000"/>
              </a:lnSpc>
              <a:buFontTx/>
              <a:buNone/>
            </a:pPr>
            <a:r>
              <a:rPr lang="en-GB" sz="1400">
                <a:hlinkClick r:id="rId2"/>
              </a:rPr>
              <a:t>http://www.isi-initiative.eu.org/</a:t>
            </a:r>
            <a:endParaRPr lang="en-GB" sz="1400"/>
          </a:p>
        </p:txBody>
      </p:sp>
      <p:sp>
        <p:nvSpPr>
          <p:cNvPr id="253956" name="WordArt 4"/>
          <p:cNvSpPr>
            <a:spLocks noChangeArrowheads="1" noChangeShapeType="1" noTextEdit="1"/>
          </p:cNvSpPr>
          <p:nvPr/>
        </p:nvSpPr>
        <p:spPr bwMode="auto">
          <a:xfrm>
            <a:off x="323850" y="260350"/>
            <a:ext cx="1104900" cy="525463"/>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GB" sz="3600" b="1" kern="10">
                <a:ln w="9525">
                  <a:round/>
                  <a:headEnd/>
                  <a:tailEnd/>
                </a:ln>
                <a:gradFill rotWithShape="0">
                  <a:gsLst>
                    <a:gs pos="0">
                      <a:srgbClr val="FFFFFF"/>
                    </a:gs>
                    <a:gs pos="3501">
                      <a:srgbClr val="E6E6E6"/>
                    </a:gs>
                    <a:gs pos="16000">
                      <a:srgbClr val="7D8496"/>
                    </a:gs>
                    <a:gs pos="23500">
                      <a:srgbClr val="E6E6E6"/>
                    </a:gs>
                    <a:gs pos="42501">
                      <a:srgbClr val="7D8496"/>
                    </a:gs>
                    <a:gs pos="50000">
                      <a:srgbClr val="E6E6E6"/>
                    </a:gs>
                    <a:gs pos="57500">
                      <a:srgbClr val="7D8496"/>
                    </a:gs>
                    <a:gs pos="76500">
                      <a:srgbClr val="E6E6E6"/>
                    </a:gs>
                    <a:gs pos="84000">
                      <a:srgbClr val="7D8496"/>
                    </a:gs>
                    <a:gs pos="96500">
                      <a:srgbClr val="E6E6E6"/>
                    </a:gs>
                    <a:gs pos="100000">
                      <a:srgbClr val="FFFFFF"/>
                    </a:gs>
                  </a:gsLst>
                  <a:lin ang="2700000" scaled="1"/>
                </a:gradFill>
                <a:latin typeface="Juice ITC"/>
              </a:rPr>
              <a:t>ISI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2438400" y="0"/>
            <a:ext cx="6248400" cy="1143000"/>
          </a:xfrm>
        </p:spPr>
        <p:txBody>
          <a:bodyPr/>
          <a:lstStyle/>
          <a:p>
            <a:r>
              <a:rPr lang="en-US" sz="3600"/>
              <a:t>Photonics21  (Photonics for the 21th Century)</a:t>
            </a:r>
            <a:endParaRPr lang="bg-BG" sz="3600"/>
          </a:p>
        </p:txBody>
      </p:sp>
      <p:sp>
        <p:nvSpPr>
          <p:cNvPr id="254979" name="Rectangle 3"/>
          <p:cNvSpPr>
            <a:spLocks noGrp="1" noChangeArrowheads="1"/>
          </p:cNvSpPr>
          <p:nvPr>
            <p:ph type="body" idx="1"/>
          </p:nvPr>
        </p:nvSpPr>
        <p:spPr>
          <a:xfrm>
            <a:off x="762000" y="1295400"/>
            <a:ext cx="7772400" cy="5329238"/>
          </a:xfrm>
        </p:spPr>
        <p:txBody>
          <a:bodyPr/>
          <a:lstStyle/>
          <a:p>
            <a:pPr>
              <a:lnSpc>
                <a:spcPct val="80000"/>
              </a:lnSpc>
            </a:pPr>
            <a:r>
              <a:rPr lang="en-US" sz="1800"/>
              <a:t>The photonics industry plays a vital role in securing leadership in areas such as information and communications, lighting, manufacturing, security, life science and health. </a:t>
            </a:r>
          </a:p>
          <a:p>
            <a:pPr>
              <a:lnSpc>
                <a:spcPct val="80000"/>
              </a:lnSpc>
              <a:buFontTx/>
              <a:buNone/>
            </a:pPr>
            <a:endParaRPr lang="en-US" sz="1800"/>
          </a:p>
          <a:p>
            <a:pPr>
              <a:lnSpc>
                <a:spcPct val="80000"/>
              </a:lnSpc>
            </a:pPr>
            <a:r>
              <a:rPr lang="en-US" sz="1800"/>
              <a:t>Photonics21 is a Technology Platform for all stakeholders in photonics. </a:t>
            </a:r>
          </a:p>
          <a:p>
            <a:pPr>
              <a:lnSpc>
                <a:spcPct val="80000"/>
              </a:lnSpc>
            </a:pPr>
            <a:endParaRPr lang="en-US" sz="1800"/>
          </a:p>
          <a:p>
            <a:pPr>
              <a:lnSpc>
                <a:spcPct val="80000"/>
              </a:lnSpc>
            </a:pPr>
            <a:r>
              <a:rPr lang="en-US" sz="1800"/>
              <a:t>The SRA will provide </a:t>
            </a:r>
            <a:r>
              <a:rPr lang="en-GB" sz="1800"/>
              <a:t>the critical environment necessary for visionary and industrially relevant R&amp;D in photonic components, systems and applications. </a:t>
            </a:r>
          </a:p>
          <a:p>
            <a:pPr>
              <a:lnSpc>
                <a:spcPct val="80000"/>
              </a:lnSpc>
            </a:pPr>
            <a:endParaRPr lang="en-GB" sz="1800"/>
          </a:p>
          <a:p>
            <a:pPr>
              <a:lnSpc>
                <a:spcPct val="80000"/>
              </a:lnSpc>
            </a:pPr>
            <a:r>
              <a:rPr lang="en-GB" sz="1800"/>
              <a:t>The Platform undertakes to establish Europe as a leader in the development and deployment of Photonics in five industrial areas:</a:t>
            </a:r>
          </a:p>
          <a:p>
            <a:pPr lvl="1">
              <a:lnSpc>
                <a:spcPct val="80000"/>
              </a:lnSpc>
            </a:pPr>
            <a:r>
              <a:rPr lang="en-GB" sz="1600"/>
              <a:t> Information and Communications, </a:t>
            </a:r>
          </a:p>
          <a:p>
            <a:pPr lvl="1">
              <a:lnSpc>
                <a:spcPct val="80000"/>
              </a:lnSpc>
            </a:pPr>
            <a:r>
              <a:rPr lang="en-GB" sz="1600"/>
              <a:t>Lighting and Displays, </a:t>
            </a:r>
          </a:p>
          <a:p>
            <a:pPr lvl="1">
              <a:lnSpc>
                <a:spcPct val="80000"/>
              </a:lnSpc>
            </a:pPr>
            <a:r>
              <a:rPr lang="en-GB" sz="1600"/>
              <a:t>Manufacturing, </a:t>
            </a:r>
          </a:p>
          <a:p>
            <a:pPr lvl="1">
              <a:lnSpc>
                <a:spcPct val="80000"/>
              </a:lnSpc>
            </a:pPr>
            <a:r>
              <a:rPr lang="en-GB" sz="1600"/>
              <a:t>Life Science, </a:t>
            </a:r>
          </a:p>
          <a:p>
            <a:pPr lvl="1">
              <a:lnSpc>
                <a:spcPct val="80000"/>
              </a:lnSpc>
            </a:pPr>
            <a:r>
              <a:rPr lang="en-GB" sz="1600"/>
              <a:t>Security,</a:t>
            </a:r>
          </a:p>
          <a:p>
            <a:pPr lvl="1">
              <a:lnSpc>
                <a:spcPct val="80000"/>
              </a:lnSpc>
            </a:pPr>
            <a:r>
              <a:rPr lang="en-GB" sz="1600"/>
              <a:t>Education and Training.</a:t>
            </a:r>
            <a:endParaRPr lang="en-US" sz="1600"/>
          </a:p>
          <a:p>
            <a:pPr algn="ctr">
              <a:lnSpc>
                <a:spcPct val="80000"/>
              </a:lnSpc>
              <a:buFontTx/>
              <a:buNone/>
            </a:pPr>
            <a:r>
              <a:rPr lang="en-US" sz="1600"/>
              <a:t/>
            </a:r>
            <a:br>
              <a:rPr lang="en-US" sz="1600"/>
            </a:br>
            <a:r>
              <a:rPr lang="en-US" sz="1600">
                <a:hlinkClick r:id="rId2" tooltip="http://web13.vdi.net-build.de/"/>
              </a:rPr>
              <a:t>http://web13.vdi.net-build.de/</a:t>
            </a:r>
            <a:endParaRPr lang="bg-BG" sz="1600"/>
          </a:p>
        </p:txBody>
      </p:sp>
      <p:pic>
        <p:nvPicPr>
          <p:cNvPr id="254980" name="Picture 4" descr="Photonics">
            <a:hlinkClick r:id="rId3"/>
          </p:cNvPr>
          <p:cNvPicPr>
            <a:picLocks noChangeAspect="1" noChangeArrowheads="1"/>
          </p:cNvPicPr>
          <p:nvPr/>
        </p:nvPicPr>
        <p:blipFill>
          <a:blip r:embed="rId4"/>
          <a:srcRect/>
          <a:stretch>
            <a:fillRect/>
          </a:stretch>
        </p:blipFill>
        <p:spPr bwMode="auto">
          <a:xfrm>
            <a:off x="468313" y="260350"/>
            <a:ext cx="2097087" cy="67151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r>
              <a:rPr lang="en-US"/>
              <a:t>Content</a:t>
            </a:r>
            <a:endParaRPr lang="bg-BG"/>
          </a:p>
        </p:txBody>
      </p:sp>
      <p:sp>
        <p:nvSpPr>
          <p:cNvPr id="235523" name="Rectangle 3"/>
          <p:cNvSpPr>
            <a:spLocks noGrp="1" noChangeArrowheads="1"/>
          </p:cNvSpPr>
          <p:nvPr>
            <p:ph type="body" idx="1"/>
          </p:nvPr>
        </p:nvSpPr>
        <p:spPr/>
        <p:txBody>
          <a:bodyPr/>
          <a:lstStyle/>
          <a:p>
            <a:r>
              <a:rPr lang="en-US"/>
              <a:t>ETP general information</a:t>
            </a:r>
          </a:p>
          <a:p>
            <a:r>
              <a:rPr lang="en-US"/>
              <a:t>ETP in ICT domain</a:t>
            </a:r>
          </a:p>
          <a:p>
            <a:r>
              <a:rPr lang="en-US"/>
              <a:t>JTI general information</a:t>
            </a:r>
          </a:p>
          <a:p>
            <a:r>
              <a:rPr lang="en-US"/>
              <a:t>JTI in ICT domain</a:t>
            </a:r>
          </a:p>
          <a:p>
            <a:r>
              <a:rPr lang="en-US"/>
              <a:t>Conclusions</a:t>
            </a:r>
            <a:endParaRPr lang="bg-BG"/>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a:xfrm>
            <a:off x="2771775" y="115888"/>
            <a:ext cx="6121400" cy="792162"/>
          </a:xfrm>
        </p:spPr>
        <p:txBody>
          <a:bodyPr/>
          <a:lstStyle/>
          <a:p>
            <a:r>
              <a:rPr lang="en-US" sz="3600"/>
              <a:t>EPoSS (Smart Systems Integration)</a:t>
            </a:r>
            <a:endParaRPr lang="bg-BG" sz="3600"/>
          </a:p>
        </p:txBody>
      </p:sp>
      <p:sp>
        <p:nvSpPr>
          <p:cNvPr id="256003" name="Rectangle 3"/>
          <p:cNvSpPr>
            <a:spLocks noGrp="1" noChangeArrowheads="1"/>
          </p:cNvSpPr>
          <p:nvPr>
            <p:ph type="body" idx="1"/>
          </p:nvPr>
        </p:nvSpPr>
        <p:spPr>
          <a:xfrm>
            <a:off x="685800" y="1052513"/>
            <a:ext cx="7989888" cy="5256212"/>
          </a:xfrm>
        </p:spPr>
        <p:txBody>
          <a:bodyPr/>
          <a:lstStyle/>
          <a:p>
            <a:pPr>
              <a:lnSpc>
                <a:spcPct val="80000"/>
              </a:lnSpc>
              <a:buFontTx/>
              <a:buNone/>
            </a:pPr>
            <a:r>
              <a:rPr lang="en-GB" sz="1800"/>
              <a:t>Aim: Maintain Europe’s leadership in smart micro-systems and related </a:t>
            </a:r>
            <a:r>
              <a:rPr lang="en-GB" sz="1600"/>
              <a:t>technologies</a:t>
            </a:r>
          </a:p>
          <a:p>
            <a:pPr>
              <a:lnSpc>
                <a:spcPct val="80000"/>
              </a:lnSpc>
              <a:buFontTx/>
              <a:buNone/>
            </a:pPr>
            <a:endParaRPr lang="en-GB" sz="1800"/>
          </a:p>
          <a:p>
            <a:pPr>
              <a:lnSpc>
                <a:spcPct val="80000"/>
              </a:lnSpc>
            </a:pPr>
            <a:r>
              <a:rPr lang="en-GB" sz="1800"/>
              <a:t>Example of expected benefits</a:t>
            </a:r>
          </a:p>
          <a:p>
            <a:pPr lvl="1">
              <a:lnSpc>
                <a:spcPct val="80000"/>
              </a:lnSpc>
            </a:pPr>
            <a:r>
              <a:rPr lang="en-GB" sz="1600"/>
              <a:t>Providing a common European approach on innovative Smart Systems Integration from research to production.</a:t>
            </a:r>
          </a:p>
          <a:p>
            <a:pPr>
              <a:lnSpc>
                <a:spcPct val="80000"/>
              </a:lnSpc>
            </a:pPr>
            <a:endParaRPr lang="en-GB" sz="1600"/>
          </a:p>
          <a:p>
            <a:pPr>
              <a:lnSpc>
                <a:spcPct val="80000"/>
              </a:lnSpc>
            </a:pPr>
            <a:r>
              <a:rPr lang="en-GB" sz="1800"/>
              <a:t>The SRA  research priorities:  </a:t>
            </a:r>
          </a:p>
          <a:p>
            <a:pPr lvl="1">
              <a:lnSpc>
                <a:spcPct val="120000"/>
              </a:lnSpc>
            </a:pPr>
            <a:r>
              <a:rPr lang="en-GB" sz="1400"/>
              <a:t>Development of next-generation smart systems</a:t>
            </a:r>
          </a:p>
          <a:p>
            <a:pPr lvl="1">
              <a:lnSpc>
                <a:spcPct val="120000"/>
              </a:lnSpc>
            </a:pPr>
            <a:r>
              <a:rPr lang="en-GB" sz="1400"/>
              <a:t>Micro/nano/biotechnologies’ convergence</a:t>
            </a:r>
          </a:p>
          <a:p>
            <a:pPr lvl="1">
              <a:lnSpc>
                <a:spcPct val="120000"/>
              </a:lnSpc>
            </a:pPr>
            <a:r>
              <a:rPr lang="en-GB" sz="1400"/>
              <a:t>Integration and use of smart materials</a:t>
            </a:r>
          </a:p>
          <a:p>
            <a:pPr lvl="1">
              <a:lnSpc>
                <a:spcPct val="120000"/>
              </a:lnSpc>
            </a:pPr>
            <a:r>
              <a:rPr lang="en-GB" sz="1400"/>
              <a:t>Transfer from smart systems to viable products</a:t>
            </a:r>
          </a:p>
          <a:p>
            <a:pPr lvl="1">
              <a:lnSpc>
                <a:spcPct val="120000"/>
              </a:lnSpc>
            </a:pPr>
            <a:r>
              <a:rPr lang="en-GB" sz="1400"/>
              <a:t>Communication &amp; data management for smart systems</a:t>
            </a:r>
          </a:p>
          <a:p>
            <a:pPr lvl="1">
              <a:lnSpc>
                <a:spcPct val="120000"/>
              </a:lnSpc>
            </a:pPr>
            <a:r>
              <a:rPr lang="en-GB" sz="1400"/>
              <a:t>Energy management for smart systems</a:t>
            </a:r>
          </a:p>
          <a:p>
            <a:pPr lvl="1">
              <a:lnSpc>
                <a:spcPct val="120000"/>
              </a:lnSpc>
            </a:pPr>
            <a:r>
              <a:rPr lang="en-GB" sz="1400"/>
              <a:t>Societal impact &amp; educational issues</a:t>
            </a:r>
          </a:p>
          <a:p>
            <a:pPr lvl="1">
              <a:lnSpc>
                <a:spcPct val="120000"/>
              </a:lnSpc>
            </a:pPr>
            <a:r>
              <a:rPr lang="en-GB" sz="1400"/>
              <a:t>Bridging the gap between research and product development </a:t>
            </a:r>
          </a:p>
          <a:p>
            <a:pPr>
              <a:lnSpc>
                <a:spcPct val="80000"/>
              </a:lnSpc>
            </a:pPr>
            <a:r>
              <a:rPr lang="en-GB" sz="1600"/>
              <a:t>Founding Members</a:t>
            </a:r>
            <a:r>
              <a:rPr lang="en-GB" sz="1400"/>
              <a:t> </a:t>
            </a:r>
          </a:p>
          <a:p>
            <a:pPr lvl="1">
              <a:lnSpc>
                <a:spcPct val="80000"/>
              </a:lnSpc>
            </a:pPr>
            <a:r>
              <a:rPr lang="en-US" sz="1400"/>
              <a:t>ARDACO, BOCH, DRAGER, SIEMENS THALES, EADS, CONTINENTAL, PIRELI, OLIVETTI, etc.</a:t>
            </a:r>
          </a:p>
          <a:p>
            <a:pPr lvl="1" algn="ctr">
              <a:lnSpc>
                <a:spcPct val="80000"/>
              </a:lnSpc>
              <a:buFontTx/>
              <a:buNone/>
            </a:pPr>
            <a:r>
              <a:rPr lang="en-US" sz="1400">
                <a:hlinkClick r:id="rId2" tooltip="http://www.smart-systems-integration.org/public"/>
              </a:rPr>
              <a:t>http://www.smart-systems-integration.org/public</a:t>
            </a:r>
            <a:endParaRPr lang="bg-BG" sz="1400"/>
          </a:p>
        </p:txBody>
      </p:sp>
      <p:pic>
        <p:nvPicPr>
          <p:cNvPr id="256004" name="Picture 4"/>
          <p:cNvPicPr>
            <a:picLocks noChangeAspect="1" noChangeArrowheads="1"/>
          </p:cNvPicPr>
          <p:nvPr/>
        </p:nvPicPr>
        <p:blipFill>
          <a:blip r:embed="rId3"/>
          <a:srcRect/>
          <a:stretch>
            <a:fillRect/>
          </a:stretch>
        </p:blipFill>
        <p:spPr bwMode="auto">
          <a:xfrm>
            <a:off x="179388" y="0"/>
            <a:ext cx="2520950" cy="938213"/>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381000" y="152400"/>
            <a:ext cx="8229600" cy="1143000"/>
          </a:xfrm>
        </p:spPr>
        <p:txBody>
          <a:bodyPr/>
          <a:lstStyle/>
          <a:p>
            <a:r>
              <a:rPr lang="en-US"/>
              <a:t>Joint Technology Initiatives</a:t>
            </a:r>
            <a:endParaRPr lang="bg-BG"/>
          </a:p>
        </p:txBody>
      </p:sp>
      <p:sp>
        <p:nvSpPr>
          <p:cNvPr id="257027" name="Rectangle 3"/>
          <p:cNvSpPr>
            <a:spLocks noGrp="1" noChangeArrowheads="1"/>
          </p:cNvSpPr>
          <p:nvPr>
            <p:ph type="body" idx="1"/>
          </p:nvPr>
        </p:nvSpPr>
        <p:spPr/>
        <p:txBody>
          <a:bodyPr/>
          <a:lstStyle/>
          <a:p>
            <a:pPr>
              <a:lnSpc>
                <a:spcPct val="90000"/>
              </a:lnSpc>
            </a:pPr>
            <a:r>
              <a:rPr lang="en-GB" sz="2400"/>
              <a:t>JTIs derive from ETPs with the purpose to implement a substantial part of the SRA</a:t>
            </a:r>
          </a:p>
          <a:p>
            <a:pPr>
              <a:lnSpc>
                <a:spcPct val="90000"/>
              </a:lnSpc>
            </a:pPr>
            <a:r>
              <a:rPr lang="en-GB" sz="2400"/>
              <a:t>They are legal entities which are proposed as a new way of realising public-private partnerships in a relevant industrial research and development field at European level. </a:t>
            </a:r>
          </a:p>
          <a:p>
            <a:pPr>
              <a:lnSpc>
                <a:spcPct val="90000"/>
              </a:lnSpc>
            </a:pPr>
            <a:r>
              <a:rPr lang="en-GB" sz="2400"/>
              <a:t>Six JTIs approved by the EC under preparation</a:t>
            </a:r>
          </a:p>
          <a:p>
            <a:pPr lvl="1">
              <a:lnSpc>
                <a:spcPct val="90000"/>
              </a:lnSpc>
            </a:pPr>
            <a:r>
              <a:rPr lang="en-GB" sz="1800"/>
              <a:t>Fuel Cells and Hydrogen (FCH)</a:t>
            </a:r>
          </a:p>
          <a:p>
            <a:pPr lvl="1">
              <a:lnSpc>
                <a:spcPct val="90000"/>
              </a:lnSpc>
            </a:pPr>
            <a:r>
              <a:rPr lang="en-GB" sz="2000"/>
              <a:t>Aeronautics and Air Transport ("Clean Sky")</a:t>
            </a:r>
          </a:p>
          <a:p>
            <a:pPr lvl="1">
              <a:lnSpc>
                <a:spcPct val="90000"/>
              </a:lnSpc>
            </a:pPr>
            <a:r>
              <a:rPr lang="en-GB" sz="2000"/>
              <a:t>Innovative Medicines (IMI)</a:t>
            </a:r>
          </a:p>
          <a:p>
            <a:pPr lvl="1">
              <a:lnSpc>
                <a:spcPct val="90000"/>
              </a:lnSpc>
            </a:pPr>
            <a:r>
              <a:rPr lang="en-GB" sz="2000">
                <a:solidFill>
                  <a:srgbClr val="FD7F00"/>
                </a:solidFill>
              </a:rPr>
              <a:t>Nanoelectronics Technology 2020 (ENIAC)</a:t>
            </a:r>
          </a:p>
          <a:p>
            <a:pPr lvl="1">
              <a:lnSpc>
                <a:spcPct val="90000"/>
              </a:lnSpc>
            </a:pPr>
            <a:r>
              <a:rPr lang="en-GB" sz="2000">
                <a:solidFill>
                  <a:srgbClr val="FD7F00"/>
                </a:solidFill>
              </a:rPr>
              <a:t>Embedded Computing Systems (ARTEMIS)</a:t>
            </a:r>
          </a:p>
          <a:p>
            <a:pPr lvl="1">
              <a:lnSpc>
                <a:spcPct val="90000"/>
              </a:lnSpc>
            </a:pPr>
            <a:r>
              <a:rPr lang="en-GB" sz="2000"/>
              <a:t>Global Monitoring for Environment and Security (GMES)</a:t>
            </a:r>
          </a:p>
          <a:p>
            <a:pPr lvl="1">
              <a:lnSpc>
                <a:spcPct val="90000"/>
              </a:lnSpc>
            </a:pPr>
            <a:endParaRPr lang="en-GB" sz="2000"/>
          </a:p>
          <a:p>
            <a:pPr>
              <a:lnSpc>
                <a:spcPct val="90000"/>
              </a:lnSpc>
            </a:pPr>
            <a:endParaRPr lang="en-GB"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457200" y="0"/>
            <a:ext cx="8229600" cy="1143000"/>
          </a:xfrm>
        </p:spPr>
        <p:txBody>
          <a:bodyPr/>
          <a:lstStyle/>
          <a:p>
            <a:r>
              <a:rPr lang="fr-BE"/>
              <a:t>ARTEMIS/ENIAC JTI –Benefits</a:t>
            </a:r>
            <a:endParaRPr lang="bg-BG"/>
          </a:p>
        </p:txBody>
      </p:sp>
      <p:sp>
        <p:nvSpPr>
          <p:cNvPr id="258051" name="Rectangle 3"/>
          <p:cNvSpPr>
            <a:spLocks noGrp="1" noChangeArrowheads="1"/>
          </p:cNvSpPr>
          <p:nvPr>
            <p:ph type="body" idx="1"/>
          </p:nvPr>
        </p:nvSpPr>
        <p:spPr>
          <a:xfrm>
            <a:off x="685800" y="1196975"/>
            <a:ext cx="7772400" cy="5256213"/>
          </a:xfrm>
        </p:spPr>
        <p:txBody>
          <a:bodyPr/>
          <a:lstStyle/>
          <a:p>
            <a:pPr>
              <a:lnSpc>
                <a:spcPct val="90000"/>
              </a:lnSpc>
              <a:spcBef>
                <a:spcPct val="30000"/>
              </a:spcBef>
            </a:pPr>
            <a:r>
              <a:rPr lang="en-GB" sz="2000"/>
              <a:t>JTIs pool together public and private efforts in the implementation of a single research programme  in a specific RTD domain which combines the strengths of Eureka and European Framework programmes </a:t>
            </a:r>
          </a:p>
          <a:p>
            <a:pPr lvl="1">
              <a:lnSpc>
                <a:spcPct val="90000"/>
              </a:lnSpc>
              <a:spcBef>
                <a:spcPct val="30000"/>
              </a:spcBef>
            </a:pPr>
            <a:r>
              <a:rPr lang="en-GB" sz="2000"/>
              <a:t>Governance adapted to tri-lateral public-private partnership: industry, Member States and Commission</a:t>
            </a:r>
          </a:p>
          <a:p>
            <a:pPr lvl="1">
              <a:lnSpc>
                <a:spcPct val="90000"/>
              </a:lnSpc>
              <a:spcBef>
                <a:spcPct val="30000"/>
              </a:spcBef>
            </a:pPr>
            <a:r>
              <a:rPr lang="en-GB" sz="2000"/>
              <a:t>Common objectives and implementation strategy</a:t>
            </a:r>
          </a:p>
          <a:p>
            <a:pPr lvl="1">
              <a:lnSpc>
                <a:spcPct val="90000"/>
              </a:lnSpc>
              <a:spcBef>
                <a:spcPct val="30000"/>
              </a:spcBef>
            </a:pPr>
            <a:r>
              <a:rPr lang="en-GB" sz="2000"/>
              <a:t>Single evaluation, selection and project monitoring processes</a:t>
            </a:r>
          </a:p>
          <a:p>
            <a:pPr>
              <a:lnSpc>
                <a:spcPct val="90000"/>
              </a:lnSpc>
              <a:spcBef>
                <a:spcPct val="30000"/>
              </a:spcBef>
            </a:pPr>
            <a:r>
              <a:rPr lang="en-GB" sz="2000"/>
              <a:t>Greater flexibility in mobilising resources of Member States that are ready to work towards common goals</a:t>
            </a:r>
          </a:p>
          <a:p>
            <a:pPr lvl="1">
              <a:lnSpc>
                <a:spcPct val="90000"/>
              </a:lnSpc>
              <a:spcBef>
                <a:spcPct val="30000"/>
              </a:spcBef>
            </a:pPr>
            <a:r>
              <a:rPr lang="en-GB" sz="2000"/>
              <a:t>First time ever: co-funding of R&amp;D by Community and Member States</a:t>
            </a:r>
          </a:p>
          <a:p>
            <a:pPr>
              <a:lnSpc>
                <a:spcPct val="90000"/>
              </a:lnSpc>
              <a:spcBef>
                <a:spcPct val="30000"/>
              </a:spcBef>
            </a:pPr>
            <a:r>
              <a:rPr lang="en-GB" sz="2000"/>
              <a:t>Reduced time-to-project and time-to-market for research results in comparison with FPs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pPr algn="l"/>
            <a:r>
              <a:rPr lang="en-US" sz="3200"/>
              <a:t>Joint Undertaking: Implementing the JTI</a:t>
            </a:r>
            <a:br>
              <a:rPr lang="en-US" sz="3200"/>
            </a:br>
            <a:endParaRPr lang="en-US" sz="3200"/>
          </a:p>
        </p:txBody>
      </p:sp>
      <p:sp>
        <p:nvSpPr>
          <p:cNvPr id="259075" name="Rectangle 3"/>
          <p:cNvSpPr>
            <a:spLocks noGrp="1" noChangeArrowheads="1"/>
          </p:cNvSpPr>
          <p:nvPr>
            <p:ph type="body" idx="1"/>
          </p:nvPr>
        </p:nvSpPr>
        <p:spPr>
          <a:xfrm>
            <a:off x="684213" y="1196975"/>
            <a:ext cx="7772400" cy="5184775"/>
          </a:xfrm>
        </p:spPr>
        <p:txBody>
          <a:bodyPr/>
          <a:lstStyle/>
          <a:p>
            <a:pPr>
              <a:lnSpc>
                <a:spcPct val="80000"/>
              </a:lnSpc>
            </a:pPr>
            <a:r>
              <a:rPr lang="en-US" sz="2000"/>
              <a:t>JTIs will be implemented by Joint undertakings based on public-private partnership according to art. 171 of the Treaty</a:t>
            </a:r>
          </a:p>
          <a:p>
            <a:pPr>
              <a:lnSpc>
                <a:spcPct val="80000"/>
              </a:lnSpc>
            </a:pPr>
            <a:endParaRPr lang="en-US" sz="2000"/>
          </a:p>
          <a:p>
            <a:pPr>
              <a:lnSpc>
                <a:spcPct val="80000"/>
              </a:lnSpc>
            </a:pPr>
            <a:r>
              <a:rPr lang="en-US" sz="2000"/>
              <a:t>Two Joint Undertakings set up by the Community to implement the JTIs</a:t>
            </a:r>
          </a:p>
          <a:p>
            <a:pPr>
              <a:lnSpc>
                <a:spcPct val="80000"/>
              </a:lnSpc>
            </a:pPr>
            <a:endParaRPr lang="en-US" sz="2000"/>
          </a:p>
          <a:p>
            <a:pPr>
              <a:lnSpc>
                <a:spcPct val="80000"/>
              </a:lnSpc>
            </a:pPr>
            <a:r>
              <a:rPr lang="en-US" sz="2000"/>
              <a:t> Founding Members</a:t>
            </a:r>
          </a:p>
          <a:p>
            <a:pPr lvl="1">
              <a:lnSpc>
                <a:spcPct val="80000"/>
              </a:lnSpc>
            </a:pPr>
            <a:r>
              <a:rPr lang="en-US" sz="2000"/>
              <a:t>European Community</a:t>
            </a:r>
          </a:p>
          <a:p>
            <a:pPr lvl="1">
              <a:lnSpc>
                <a:spcPct val="80000"/>
              </a:lnSpc>
            </a:pPr>
            <a:r>
              <a:rPr lang="en-US" sz="2000"/>
              <a:t>ARTEMISIA / AENEAS, associations representing industry and the research community</a:t>
            </a:r>
          </a:p>
          <a:p>
            <a:pPr lvl="1">
              <a:lnSpc>
                <a:spcPct val="80000"/>
              </a:lnSpc>
            </a:pPr>
            <a:r>
              <a:rPr lang="en-US" sz="2000"/>
              <a:t>Group of Member States that request it </a:t>
            </a:r>
          </a:p>
          <a:p>
            <a:pPr>
              <a:lnSpc>
                <a:spcPct val="80000"/>
              </a:lnSpc>
            </a:pPr>
            <a:r>
              <a:rPr lang="en-US" sz="2000"/>
              <a:t>Seat : Bussels</a:t>
            </a:r>
          </a:p>
          <a:p>
            <a:pPr lvl="1">
              <a:lnSpc>
                <a:spcPct val="80000"/>
              </a:lnSpc>
            </a:pPr>
            <a:r>
              <a:rPr lang="en-US" sz="2000"/>
              <a:t>Duration till 31-12-2017, extendable</a:t>
            </a:r>
          </a:p>
          <a:p>
            <a:pPr lvl="1">
              <a:lnSpc>
                <a:spcPct val="80000"/>
              </a:lnSpc>
            </a:pPr>
            <a:r>
              <a:rPr lang="en-US" sz="2000"/>
              <a:t>Operational costs:</a:t>
            </a:r>
          </a:p>
          <a:p>
            <a:pPr lvl="2">
              <a:lnSpc>
                <a:spcPct val="80000"/>
              </a:lnSpc>
            </a:pPr>
            <a:r>
              <a:rPr lang="en-US" sz="1800">
                <a:solidFill>
                  <a:schemeClr val="accent2"/>
                </a:solidFill>
              </a:rPr>
              <a:t>EC max 10M€ </a:t>
            </a:r>
          </a:p>
          <a:p>
            <a:pPr lvl="2">
              <a:lnSpc>
                <a:spcPct val="80000"/>
              </a:lnSpc>
            </a:pPr>
            <a:r>
              <a:rPr lang="en-US" sz="1800">
                <a:solidFill>
                  <a:schemeClr val="accent2"/>
                </a:solidFill>
              </a:rPr>
              <a:t>ARTEMISIA / AENEAS 1% overall project costs (max 30M€)</a:t>
            </a:r>
          </a:p>
          <a:p>
            <a:pPr lvl="2">
              <a:lnSpc>
                <a:spcPct val="80000"/>
              </a:lnSpc>
            </a:pPr>
            <a:r>
              <a:rPr lang="en-US" sz="1800">
                <a:solidFill>
                  <a:schemeClr val="accent2"/>
                </a:solidFill>
              </a:rPr>
              <a:t>Member states in-kind contribution (personnel)</a:t>
            </a:r>
            <a:endParaRPr lang="bg-BG" sz="1800">
              <a:solidFill>
                <a:schemeClr val="accent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fr-BE" sz="3200"/>
              <a:t>Project awarding and funding </a:t>
            </a:r>
            <a:br>
              <a:rPr lang="fr-BE" sz="3200"/>
            </a:br>
            <a:r>
              <a:rPr lang="fr-BE" sz="3200"/>
              <a:t>(ARTEMIS / ENIAC)</a:t>
            </a:r>
            <a:endParaRPr lang="bg-BG" sz="3200"/>
          </a:p>
        </p:txBody>
      </p:sp>
      <p:sp>
        <p:nvSpPr>
          <p:cNvPr id="260099" name="Rectangle 3"/>
          <p:cNvSpPr>
            <a:spLocks noGrp="1" noChangeArrowheads="1"/>
          </p:cNvSpPr>
          <p:nvPr>
            <p:ph type="body" idx="1"/>
          </p:nvPr>
        </p:nvSpPr>
        <p:spPr/>
        <p:txBody>
          <a:bodyPr/>
          <a:lstStyle/>
          <a:p>
            <a:pPr>
              <a:lnSpc>
                <a:spcPct val="90000"/>
              </a:lnSpc>
            </a:pPr>
            <a:r>
              <a:rPr lang="en-US" sz="2000"/>
              <a:t>Evaluation and selection of projects by the JU on the basis of “excellence and competition”</a:t>
            </a:r>
          </a:p>
          <a:p>
            <a:pPr>
              <a:lnSpc>
                <a:spcPct val="90000"/>
              </a:lnSpc>
            </a:pPr>
            <a:endParaRPr lang="en-US" sz="2000"/>
          </a:p>
          <a:p>
            <a:pPr>
              <a:lnSpc>
                <a:spcPct val="90000"/>
              </a:lnSpc>
            </a:pPr>
            <a:r>
              <a:rPr lang="en-US" sz="2000"/>
              <a:t>Funding of projects:</a:t>
            </a:r>
          </a:p>
          <a:p>
            <a:pPr lvl="1">
              <a:lnSpc>
                <a:spcPct val="90000"/>
              </a:lnSpc>
            </a:pPr>
            <a:r>
              <a:rPr lang="en-US" sz="2000"/>
              <a:t>EC funding via JU: up to 16.7% of participants’ costs (max budget reserved: 410 - 440 M€)</a:t>
            </a:r>
          </a:p>
          <a:p>
            <a:pPr lvl="1">
              <a:lnSpc>
                <a:spcPct val="90000"/>
              </a:lnSpc>
            </a:pPr>
            <a:r>
              <a:rPr lang="en-US" sz="2000"/>
              <a:t>Member States co-funding up to (nationally) desired level</a:t>
            </a:r>
          </a:p>
          <a:p>
            <a:pPr lvl="1">
              <a:lnSpc>
                <a:spcPct val="90000"/>
              </a:lnSpc>
            </a:pPr>
            <a:r>
              <a:rPr lang="en-US" sz="2000"/>
              <a:t>Combined public funding (EC+MAS) &lt; 50% over all projects</a:t>
            </a:r>
          </a:p>
          <a:p>
            <a:pPr>
              <a:lnSpc>
                <a:spcPct val="90000"/>
              </a:lnSpc>
            </a:pPr>
            <a:endParaRPr lang="en-US" sz="2000"/>
          </a:p>
          <a:p>
            <a:pPr>
              <a:lnSpc>
                <a:spcPct val="90000"/>
              </a:lnSpc>
            </a:pPr>
            <a:r>
              <a:rPr lang="en-US" sz="2000"/>
              <a:t>Simplified funding scheme relies on national Grant Agreements</a:t>
            </a:r>
          </a:p>
          <a:p>
            <a:pPr>
              <a:lnSpc>
                <a:spcPct val="90000"/>
              </a:lnSpc>
            </a:pPr>
            <a:endParaRPr lang="en-US" sz="2000"/>
          </a:p>
          <a:p>
            <a:pPr>
              <a:lnSpc>
                <a:spcPct val="90000"/>
              </a:lnSpc>
            </a:pPr>
            <a:r>
              <a:rPr lang="en-US" sz="2000"/>
              <a:t>Monitoring of projects by the JU</a:t>
            </a:r>
          </a:p>
          <a:p>
            <a:pPr>
              <a:lnSpc>
                <a:spcPct val="90000"/>
              </a:lnSpc>
            </a:pPr>
            <a:endParaRPr 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457200" y="0"/>
            <a:ext cx="8229600" cy="1143000"/>
          </a:xfrm>
        </p:spPr>
        <p:txBody>
          <a:bodyPr/>
          <a:lstStyle/>
          <a:p>
            <a:r>
              <a:rPr lang="fr-BE"/>
              <a:t>JTIs are open and SME friendly</a:t>
            </a:r>
            <a:endParaRPr lang="bg-BG"/>
          </a:p>
        </p:txBody>
      </p:sp>
      <p:sp>
        <p:nvSpPr>
          <p:cNvPr id="261123" name="Rectangle 3"/>
          <p:cNvSpPr>
            <a:spLocks noGrp="1" noChangeArrowheads="1"/>
          </p:cNvSpPr>
          <p:nvPr>
            <p:ph type="body" idx="1"/>
          </p:nvPr>
        </p:nvSpPr>
        <p:spPr>
          <a:xfrm>
            <a:off x="533400" y="1219200"/>
            <a:ext cx="8229600" cy="4525963"/>
          </a:xfrm>
        </p:spPr>
        <p:txBody>
          <a:bodyPr/>
          <a:lstStyle/>
          <a:p>
            <a:pPr>
              <a:lnSpc>
                <a:spcPct val="80000"/>
              </a:lnSpc>
            </a:pPr>
            <a:r>
              <a:rPr lang="en-GB" sz="2400"/>
              <a:t>JTI openness</a:t>
            </a:r>
          </a:p>
          <a:p>
            <a:pPr lvl="1">
              <a:lnSpc>
                <a:spcPct val="80000"/>
              </a:lnSpc>
            </a:pPr>
            <a:r>
              <a:rPr lang="en-GB" sz="2000"/>
              <a:t>Adhesion of new members:</a:t>
            </a:r>
          </a:p>
          <a:p>
            <a:pPr lvl="2">
              <a:lnSpc>
                <a:spcPct val="80000"/>
              </a:lnSpc>
            </a:pPr>
            <a:r>
              <a:rPr lang="en-GB" sz="1800"/>
              <a:t>Member States and Associated Countries: by official request</a:t>
            </a:r>
          </a:p>
          <a:p>
            <a:pPr lvl="2">
              <a:lnSpc>
                <a:spcPct val="80000"/>
              </a:lnSpc>
            </a:pPr>
            <a:r>
              <a:rPr lang="en-GB" sz="1800"/>
              <a:t>Industry/research: through joining ARTEMISIA / AENEAS   </a:t>
            </a:r>
          </a:p>
          <a:p>
            <a:pPr lvl="2">
              <a:lnSpc>
                <a:spcPct val="80000"/>
              </a:lnSpc>
            </a:pPr>
            <a:r>
              <a:rPr lang="en-GB" sz="1800"/>
              <a:t>Third Countries: Council agreement needed</a:t>
            </a:r>
          </a:p>
          <a:p>
            <a:pPr lvl="2">
              <a:lnSpc>
                <a:spcPct val="80000"/>
              </a:lnSpc>
              <a:buFontTx/>
              <a:buNone/>
            </a:pPr>
            <a:endParaRPr lang="en-GB" sz="1800"/>
          </a:p>
          <a:p>
            <a:pPr lvl="1">
              <a:lnSpc>
                <a:spcPct val="80000"/>
              </a:lnSpc>
            </a:pPr>
            <a:r>
              <a:rPr lang="en-GB" sz="2000"/>
              <a:t>Calls are open to any organisation from Member States and Associated Countries </a:t>
            </a:r>
          </a:p>
          <a:p>
            <a:pPr lvl="1">
              <a:lnSpc>
                <a:spcPct val="80000"/>
              </a:lnSpc>
            </a:pPr>
            <a:endParaRPr lang="en-GB" sz="2000"/>
          </a:p>
          <a:p>
            <a:pPr>
              <a:lnSpc>
                <a:spcPct val="80000"/>
              </a:lnSpc>
            </a:pPr>
            <a:r>
              <a:rPr lang="en-GB" sz="2400"/>
              <a:t>SME participation </a:t>
            </a:r>
          </a:p>
          <a:p>
            <a:pPr lvl="1">
              <a:lnSpc>
                <a:spcPct val="80000"/>
              </a:lnSpc>
            </a:pPr>
            <a:r>
              <a:rPr lang="en-GB" sz="2000"/>
              <a:t>SME participation is ~40% in ITEA (Eureka cluster) and ~26% in FP6 (Call 5, embedded systems)</a:t>
            </a:r>
          </a:p>
          <a:p>
            <a:pPr lvl="1">
              <a:lnSpc>
                <a:spcPct val="80000"/>
              </a:lnSpc>
            </a:pPr>
            <a:r>
              <a:rPr lang="en-GB" sz="2000"/>
              <a:t>JTI is more advantageous for SMEs: </a:t>
            </a:r>
          </a:p>
          <a:p>
            <a:pPr lvl="2">
              <a:lnSpc>
                <a:spcPct val="80000"/>
              </a:lnSpc>
            </a:pPr>
            <a:r>
              <a:rPr lang="en-GB" sz="1800"/>
              <a:t>simplified procedures </a:t>
            </a:r>
          </a:p>
          <a:p>
            <a:pPr lvl="2">
              <a:lnSpc>
                <a:spcPct val="80000"/>
              </a:lnSpc>
            </a:pPr>
            <a:r>
              <a:rPr lang="en-GB" sz="1800"/>
              <a:t>shorter time to contract</a:t>
            </a:r>
          </a:p>
          <a:p>
            <a:pPr lvl="2">
              <a:lnSpc>
                <a:spcPct val="80000"/>
              </a:lnSpc>
            </a:pPr>
            <a:r>
              <a:rPr lang="en-GB" sz="1800"/>
              <a:t>contracting/administrative handling of costs at local/national level</a:t>
            </a:r>
          </a:p>
          <a:p>
            <a:pPr>
              <a:lnSpc>
                <a:spcPct val="80000"/>
              </a:lnSpc>
            </a:pPr>
            <a:endParaRPr lang="bg-BG"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457200" y="0"/>
            <a:ext cx="8229600" cy="1143000"/>
          </a:xfrm>
        </p:spPr>
        <p:txBody>
          <a:bodyPr/>
          <a:lstStyle/>
          <a:p>
            <a:r>
              <a:rPr lang="fr-BE"/>
              <a:t>ETP and JTI: Conclusions</a:t>
            </a:r>
            <a:endParaRPr lang="en-GB"/>
          </a:p>
        </p:txBody>
      </p:sp>
      <p:sp>
        <p:nvSpPr>
          <p:cNvPr id="262147" name="Rectangle 3"/>
          <p:cNvSpPr>
            <a:spLocks noGrp="1" noChangeArrowheads="1"/>
          </p:cNvSpPr>
          <p:nvPr>
            <p:ph type="body" idx="1"/>
          </p:nvPr>
        </p:nvSpPr>
        <p:spPr>
          <a:xfrm>
            <a:off x="755650" y="1196975"/>
            <a:ext cx="7772400" cy="4319588"/>
          </a:xfrm>
        </p:spPr>
        <p:txBody>
          <a:bodyPr/>
          <a:lstStyle/>
          <a:p>
            <a:pPr>
              <a:lnSpc>
                <a:spcPct val="90000"/>
              </a:lnSpc>
              <a:spcBef>
                <a:spcPct val="50000"/>
              </a:spcBef>
            </a:pPr>
            <a:r>
              <a:rPr lang="en-GB" sz="2000"/>
              <a:t>ETP and JTI can be of high value to stakeholders and to European economy and society</a:t>
            </a:r>
          </a:p>
          <a:p>
            <a:pPr lvl="1">
              <a:lnSpc>
                <a:spcPct val="90000"/>
              </a:lnSpc>
              <a:spcBef>
                <a:spcPct val="50000"/>
              </a:spcBef>
            </a:pPr>
            <a:r>
              <a:rPr lang="en-GB" sz="2000"/>
              <a:t>build partnerships to share risk in research, concentrate resources, and compete</a:t>
            </a:r>
          </a:p>
          <a:p>
            <a:pPr lvl="1">
              <a:lnSpc>
                <a:spcPct val="90000"/>
              </a:lnSpc>
              <a:spcBef>
                <a:spcPct val="50000"/>
              </a:spcBef>
            </a:pPr>
            <a:r>
              <a:rPr lang="en-GB" sz="2000"/>
              <a:t>speed up innovation  by knowledge and experience sharing </a:t>
            </a:r>
          </a:p>
          <a:p>
            <a:pPr lvl="1">
              <a:lnSpc>
                <a:spcPct val="90000"/>
              </a:lnSpc>
              <a:spcBef>
                <a:spcPct val="50000"/>
              </a:spcBef>
            </a:pPr>
            <a:r>
              <a:rPr lang="en-GB" sz="2000"/>
              <a:t>build consensus to turn research results into products and services</a:t>
            </a:r>
          </a:p>
          <a:p>
            <a:pPr lvl="1">
              <a:lnSpc>
                <a:spcPct val="90000"/>
              </a:lnSpc>
              <a:spcBef>
                <a:spcPct val="50000"/>
              </a:spcBef>
            </a:pPr>
            <a:r>
              <a:rPr lang="en-GB" sz="2000"/>
              <a:t>Increase research effort and Improve return on investment in RTD</a:t>
            </a:r>
          </a:p>
          <a:p>
            <a:pPr>
              <a:lnSpc>
                <a:spcPct val="90000"/>
              </a:lnSpc>
              <a:spcBef>
                <a:spcPct val="50000"/>
              </a:spcBef>
            </a:pPr>
            <a:r>
              <a:rPr lang="en-GB" sz="2400"/>
              <a:t>But:</a:t>
            </a:r>
          </a:p>
          <a:p>
            <a:pPr lvl="1">
              <a:lnSpc>
                <a:spcPct val="90000"/>
              </a:lnSpc>
              <a:spcBef>
                <a:spcPct val="50000"/>
              </a:spcBef>
            </a:pPr>
            <a:r>
              <a:rPr lang="en-GB" sz="2000"/>
              <a:t>should be open and avoid closed club</a:t>
            </a:r>
          </a:p>
          <a:p>
            <a:pPr lvl="1" algn="ctr">
              <a:lnSpc>
                <a:spcPct val="90000"/>
              </a:lnSpc>
              <a:spcBef>
                <a:spcPct val="50000"/>
              </a:spcBef>
              <a:buFontTx/>
              <a:buNone/>
            </a:pPr>
            <a:r>
              <a:rPr lang="en-GB" sz="2400">
                <a:solidFill>
                  <a:schemeClr val="accent2"/>
                </a:solidFill>
              </a:rPr>
              <a:t>Thank you for your attention!</a:t>
            </a:r>
          </a:p>
          <a:p>
            <a:pPr lvl="1">
              <a:lnSpc>
                <a:spcPct val="90000"/>
              </a:lnSpc>
              <a:buFontTx/>
              <a:buNone/>
            </a:pPr>
            <a:endParaRPr lang="en-GB" sz="240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2147">
                                            <p:txEl>
                                              <p:pRg st="0" end="0"/>
                                            </p:txEl>
                                          </p:spTgt>
                                        </p:tgtEl>
                                        <p:attrNameLst>
                                          <p:attrName>style.visibility</p:attrName>
                                        </p:attrNameLst>
                                      </p:cBhvr>
                                      <p:to>
                                        <p:strVal val="visible"/>
                                      </p:to>
                                    </p:set>
                                    <p:anim calcmode="lin" valueType="num">
                                      <p:cBhvr additive="base">
                                        <p:cTn id="7" dur="500" fill="hold"/>
                                        <p:tgtEl>
                                          <p:spTgt spid="262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214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62147">
                                            <p:txEl>
                                              <p:pRg st="1" end="1"/>
                                            </p:txEl>
                                          </p:spTgt>
                                        </p:tgtEl>
                                        <p:attrNameLst>
                                          <p:attrName>style.visibility</p:attrName>
                                        </p:attrNameLst>
                                      </p:cBhvr>
                                      <p:to>
                                        <p:strVal val="visible"/>
                                      </p:to>
                                    </p:set>
                                    <p:anim calcmode="lin" valueType="num">
                                      <p:cBhvr additive="base">
                                        <p:cTn id="11" dur="500" fill="hold"/>
                                        <p:tgtEl>
                                          <p:spTgt spid="26214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6214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62147">
                                            <p:txEl>
                                              <p:pRg st="2" end="2"/>
                                            </p:txEl>
                                          </p:spTgt>
                                        </p:tgtEl>
                                        <p:attrNameLst>
                                          <p:attrName>style.visibility</p:attrName>
                                        </p:attrNameLst>
                                      </p:cBhvr>
                                      <p:to>
                                        <p:strVal val="visible"/>
                                      </p:to>
                                    </p:set>
                                    <p:anim calcmode="lin" valueType="num">
                                      <p:cBhvr additive="base">
                                        <p:cTn id="15" dur="500" fill="hold"/>
                                        <p:tgtEl>
                                          <p:spTgt spid="26214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6214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62147">
                                            <p:txEl>
                                              <p:pRg st="3" end="3"/>
                                            </p:txEl>
                                          </p:spTgt>
                                        </p:tgtEl>
                                        <p:attrNameLst>
                                          <p:attrName>style.visibility</p:attrName>
                                        </p:attrNameLst>
                                      </p:cBhvr>
                                      <p:to>
                                        <p:strVal val="visible"/>
                                      </p:to>
                                    </p:set>
                                    <p:anim calcmode="lin" valueType="num">
                                      <p:cBhvr additive="base">
                                        <p:cTn id="19" dur="500" fill="hold"/>
                                        <p:tgtEl>
                                          <p:spTgt spid="26214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2147">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62147">
                                            <p:txEl>
                                              <p:pRg st="4" end="4"/>
                                            </p:txEl>
                                          </p:spTgt>
                                        </p:tgtEl>
                                        <p:attrNameLst>
                                          <p:attrName>style.visibility</p:attrName>
                                        </p:attrNameLst>
                                      </p:cBhvr>
                                      <p:to>
                                        <p:strVal val="visible"/>
                                      </p:to>
                                    </p:set>
                                    <p:anim calcmode="lin" valueType="num">
                                      <p:cBhvr additive="base">
                                        <p:cTn id="23" dur="500" fill="hold"/>
                                        <p:tgtEl>
                                          <p:spTgt spid="26214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621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62147">
                                            <p:txEl>
                                              <p:pRg st="5" end="5"/>
                                            </p:txEl>
                                          </p:spTgt>
                                        </p:tgtEl>
                                        <p:attrNameLst>
                                          <p:attrName>style.visibility</p:attrName>
                                        </p:attrNameLst>
                                      </p:cBhvr>
                                      <p:to>
                                        <p:strVal val="visible"/>
                                      </p:to>
                                    </p:set>
                                    <p:anim calcmode="lin" valueType="num">
                                      <p:cBhvr additive="base">
                                        <p:cTn id="29" dur="500" fill="hold"/>
                                        <p:tgtEl>
                                          <p:spTgt spid="262147">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62147">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262147">
                                            <p:txEl>
                                              <p:pRg st="6" end="6"/>
                                            </p:txEl>
                                          </p:spTgt>
                                        </p:tgtEl>
                                        <p:attrNameLst>
                                          <p:attrName>style.visibility</p:attrName>
                                        </p:attrNameLst>
                                      </p:cBhvr>
                                      <p:to>
                                        <p:strVal val="visible"/>
                                      </p:to>
                                    </p:set>
                                    <p:anim calcmode="lin" valueType="num">
                                      <p:cBhvr additive="base">
                                        <p:cTn id="33" dur="500" fill="hold"/>
                                        <p:tgtEl>
                                          <p:spTgt spid="262147">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62147">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262147">
                                            <p:txEl>
                                              <p:pRg st="7" end="7"/>
                                            </p:txEl>
                                          </p:spTgt>
                                        </p:tgtEl>
                                        <p:attrNameLst>
                                          <p:attrName>style.visibility</p:attrName>
                                        </p:attrNameLst>
                                      </p:cBhvr>
                                      <p:to>
                                        <p:strVal val="visible"/>
                                      </p:to>
                                    </p:set>
                                    <p:anim calcmode="lin" valueType="num">
                                      <p:cBhvr additive="base">
                                        <p:cTn id="37" dur="500" fill="hold"/>
                                        <p:tgtEl>
                                          <p:spTgt spid="26214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6214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ctrTitle"/>
          </p:nvPr>
        </p:nvSpPr>
        <p:spPr>
          <a:xfrm>
            <a:off x="0" y="1196975"/>
            <a:ext cx="9144000" cy="1152525"/>
          </a:xfrm>
          <a:noFill/>
          <a:ln/>
        </p:spPr>
        <p:txBody>
          <a:bodyPr/>
          <a:lstStyle/>
          <a:p>
            <a:r>
              <a:rPr lang="fr-FR" sz="3600">
                <a:solidFill>
                  <a:srgbClr val="A50021"/>
                </a:solidFill>
              </a:rPr>
              <a:t>      European </a:t>
            </a:r>
            <a:r>
              <a:rPr lang="en-IE" sz="3600">
                <a:solidFill>
                  <a:srgbClr val="A50021"/>
                </a:solidFill>
              </a:rPr>
              <a:t>Technology Platforms:</a:t>
            </a:r>
            <a:br>
              <a:rPr lang="en-IE" sz="3600">
                <a:solidFill>
                  <a:srgbClr val="A50021"/>
                </a:solidFill>
              </a:rPr>
            </a:br>
            <a:r>
              <a:rPr lang="en-IE" sz="3600">
                <a:solidFill>
                  <a:srgbClr val="A50021"/>
                </a:solidFill>
              </a:rPr>
              <a:t>Concept</a:t>
            </a:r>
          </a:p>
        </p:txBody>
      </p:sp>
      <p:sp>
        <p:nvSpPr>
          <p:cNvPr id="263171" name="Text Box 3"/>
          <p:cNvSpPr txBox="1">
            <a:spLocks noChangeArrowheads="1"/>
          </p:cNvSpPr>
          <p:nvPr/>
        </p:nvSpPr>
        <p:spPr bwMode="auto">
          <a:xfrm>
            <a:off x="1547813" y="3948113"/>
            <a:ext cx="6624637" cy="641350"/>
          </a:xfrm>
          <a:prstGeom prst="rect">
            <a:avLst/>
          </a:prstGeom>
          <a:noFill/>
          <a:ln w="9525">
            <a:noFill/>
            <a:miter lim="800000"/>
            <a:headEnd/>
            <a:tailEnd/>
          </a:ln>
          <a:effectLst/>
        </p:spPr>
        <p:txBody>
          <a:bodyPr>
            <a:spAutoFit/>
          </a:bodyPr>
          <a:lstStyle/>
          <a:p>
            <a:pPr algn="ctr" eaLnBrk="0" hangingPunct="0"/>
            <a:r>
              <a:rPr lang="fr-BE" sz="3600">
                <a:latin typeface="Times New Roman" pitchFamily="18" charset="0"/>
              </a:rPr>
              <a:t>The </a:t>
            </a:r>
            <a:endParaRPr lang="en-GB" sz="3600">
              <a:latin typeface="Times New Roman" pitchFamily="18" charset="0"/>
            </a:endParaRPr>
          </a:p>
        </p:txBody>
      </p:sp>
      <p:sp>
        <p:nvSpPr>
          <p:cNvPr id="263172" name="Rectangle 4"/>
          <p:cNvSpPr>
            <a:spLocks noChangeArrowheads="1"/>
          </p:cNvSpPr>
          <p:nvPr/>
        </p:nvSpPr>
        <p:spPr bwMode="auto">
          <a:xfrm>
            <a:off x="755650" y="2493963"/>
            <a:ext cx="7777163" cy="2736850"/>
          </a:xfrm>
          <a:prstGeom prst="rect">
            <a:avLst/>
          </a:prstGeom>
          <a:solidFill>
            <a:srgbClr val="CCECFF"/>
          </a:solidFill>
          <a:ln w="19050">
            <a:solidFill>
              <a:schemeClr val="tx1"/>
            </a:solidFill>
            <a:miter lim="800000"/>
            <a:headEnd/>
            <a:tailEnd/>
          </a:ln>
          <a:effectLst/>
        </p:spPr>
        <p:txBody>
          <a:bodyPr wrap="none" anchor="ctr"/>
          <a:lstStyle/>
          <a:p>
            <a:pPr algn="ctr" eaLnBrk="0" hangingPunct="0"/>
            <a:endParaRPr lang="en-GB" sz="3600">
              <a:solidFill>
                <a:srgbClr val="66FFFF"/>
              </a:solidFill>
              <a:latin typeface="Times New Roman" pitchFamily="18" charset="0"/>
            </a:endParaRPr>
          </a:p>
        </p:txBody>
      </p:sp>
      <p:sp>
        <p:nvSpPr>
          <p:cNvPr id="263173" name="Text Box 5"/>
          <p:cNvSpPr txBox="1">
            <a:spLocks noChangeArrowheads="1"/>
          </p:cNvSpPr>
          <p:nvPr/>
        </p:nvSpPr>
        <p:spPr bwMode="auto">
          <a:xfrm>
            <a:off x="1116013" y="2493963"/>
            <a:ext cx="7416800" cy="3743325"/>
          </a:xfrm>
          <a:prstGeom prst="rect">
            <a:avLst/>
          </a:prstGeom>
          <a:noFill/>
          <a:ln w="9525">
            <a:noFill/>
            <a:miter lim="800000"/>
            <a:headEnd/>
            <a:tailEnd/>
          </a:ln>
          <a:effectLst/>
        </p:spPr>
        <p:txBody>
          <a:bodyPr>
            <a:spAutoFit/>
          </a:bodyPr>
          <a:lstStyle/>
          <a:p>
            <a:pPr eaLnBrk="0" hangingPunct="0"/>
            <a:r>
              <a:rPr lang="en-US" sz="2400" b="1">
                <a:latin typeface="Times New Roman" pitchFamily="18" charset="0"/>
              </a:rPr>
              <a:t>Stakeholders getting together to define a Strategic Research Agenda on a number of strategically important issues with high societal relevance where achieving Europe’s future growth, competitiveness and sustainable objectives is dependent upon major research and technological advances in the medium to long term.</a:t>
            </a:r>
          </a:p>
          <a:p>
            <a:pPr algn="ctr" eaLnBrk="0" hangingPunct="0"/>
            <a:endParaRPr lang="en-US" sz="2400" b="1">
              <a:latin typeface="Times New Roman" pitchFamily="18" charset="0"/>
            </a:endParaRPr>
          </a:p>
          <a:p>
            <a:pPr eaLnBrk="0" hangingPunct="0"/>
            <a:endParaRPr lang="en-GB" sz="2400" b="1">
              <a:solidFill>
                <a:srgbClr val="CC0000"/>
              </a:solidFill>
              <a:latin typeface="Times New Roman" pitchFamily="18" charset="0"/>
            </a:endParaRPr>
          </a:p>
          <a:p>
            <a:pPr algn="ctr" eaLnBrk="0" hangingPunct="0"/>
            <a:endParaRPr lang="en-GB" sz="2400" b="1">
              <a:solidFill>
                <a:srgbClr val="CC0000"/>
              </a:solidFill>
              <a:latin typeface="Times New Roman" pitchFamily="18" charset="0"/>
            </a:endParaRPr>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ctrTitle"/>
          </p:nvPr>
        </p:nvSpPr>
        <p:spPr>
          <a:xfrm>
            <a:off x="457200" y="228600"/>
            <a:ext cx="8388350" cy="1150938"/>
          </a:xfrm>
          <a:noFill/>
          <a:ln/>
        </p:spPr>
        <p:txBody>
          <a:bodyPr/>
          <a:lstStyle/>
          <a:p>
            <a:r>
              <a:rPr lang="en-GB" sz="3600">
                <a:solidFill>
                  <a:srgbClr val="A50021"/>
                </a:solidFill>
              </a:rPr>
              <a:t>European Technology Platforms: </a:t>
            </a:r>
            <a:br>
              <a:rPr lang="en-GB" sz="3600">
                <a:solidFill>
                  <a:srgbClr val="A50021"/>
                </a:solidFill>
              </a:rPr>
            </a:br>
            <a:r>
              <a:rPr lang="en-GB" sz="3600">
                <a:solidFill>
                  <a:srgbClr val="A50021"/>
                </a:solidFill>
              </a:rPr>
              <a:t>Characteristics</a:t>
            </a:r>
            <a:r>
              <a:rPr lang="fr-FR" sz="3200">
                <a:solidFill>
                  <a:srgbClr val="A50021"/>
                </a:solidFill>
              </a:rPr>
              <a:t> </a:t>
            </a:r>
            <a:r>
              <a:rPr lang="fr-FR" sz="4000">
                <a:solidFill>
                  <a:srgbClr val="A50021"/>
                </a:solidFill>
              </a:rPr>
              <a:t> </a:t>
            </a:r>
            <a:endParaRPr lang="en-GB" sz="4000">
              <a:solidFill>
                <a:srgbClr val="A50021"/>
              </a:solidFill>
            </a:endParaRPr>
          </a:p>
        </p:txBody>
      </p:sp>
      <p:sp>
        <p:nvSpPr>
          <p:cNvPr id="265219" name="Rectangle 3"/>
          <p:cNvSpPr>
            <a:spLocks noGrp="1" noChangeArrowheads="1"/>
          </p:cNvSpPr>
          <p:nvPr>
            <p:ph type="subTitle" idx="1"/>
          </p:nvPr>
        </p:nvSpPr>
        <p:spPr>
          <a:xfrm>
            <a:off x="304800" y="1447800"/>
            <a:ext cx="8675688" cy="4465638"/>
          </a:xfrm>
          <a:noFill/>
          <a:ln/>
        </p:spPr>
        <p:txBody>
          <a:bodyPr/>
          <a:lstStyle/>
          <a:p>
            <a:pPr marL="533400" indent="-533400" algn="l">
              <a:lnSpc>
                <a:spcPct val="80000"/>
              </a:lnSpc>
              <a:buFont typeface="Wingdings" pitchFamily="2" charset="2"/>
              <a:buNone/>
            </a:pPr>
            <a:endParaRPr lang="en-GB" sz="1600" b="1"/>
          </a:p>
          <a:p>
            <a:pPr marL="533400" indent="-533400" algn="l">
              <a:buClr>
                <a:schemeClr val="tx1"/>
              </a:buClr>
              <a:buFontTx/>
              <a:buChar char="•"/>
            </a:pPr>
            <a:r>
              <a:rPr lang="en-GB" sz="2800" b="1"/>
              <a:t>Address challenging issues for growth</a:t>
            </a:r>
          </a:p>
          <a:p>
            <a:pPr marL="533400" indent="-533400" algn="l">
              <a:buClr>
                <a:schemeClr val="tx1"/>
              </a:buClr>
              <a:buFontTx/>
              <a:buChar char="•"/>
            </a:pPr>
            <a:r>
              <a:rPr lang="en-GB" sz="2800" b="1"/>
              <a:t>Embody major technological advances</a:t>
            </a:r>
            <a:r>
              <a:rPr lang="en-GB" sz="1800" b="1"/>
              <a:t> </a:t>
            </a:r>
          </a:p>
          <a:p>
            <a:pPr marL="533400" indent="-533400" algn="l">
              <a:buClr>
                <a:schemeClr val="tx1"/>
              </a:buClr>
            </a:pPr>
            <a:r>
              <a:rPr lang="en-GB" sz="1800" b="1"/>
              <a:t>	</a:t>
            </a:r>
            <a:r>
              <a:rPr lang="en-GB" sz="2800" b="1"/>
              <a:t>in the medium/long-term</a:t>
            </a:r>
          </a:p>
          <a:p>
            <a:pPr marL="533400" indent="-533400" algn="l">
              <a:buClr>
                <a:schemeClr val="tx1"/>
              </a:buClr>
              <a:buFontTx/>
              <a:buChar char="•"/>
            </a:pPr>
            <a:r>
              <a:rPr lang="en-GB" sz="2800" b="1"/>
              <a:t>Bring Community added value</a:t>
            </a:r>
          </a:p>
          <a:p>
            <a:pPr marL="533400" indent="-533400" algn="l">
              <a:buClr>
                <a:schemeClr val="tx1"/>
              </a:buClr>
              <a:buFontTx/>
              <a:buChar char="•"/>
            </a:pPr>
            <a:r>
              <a:rPr lang="en-GB" sz="2800" b="1"/>
              <a:t>Involve high research intensity  </a:t>
            </a:r>
          </a:p>
          <a:p>
            <a:pPr marL="533400" indent="-533400" algn="l">
              <a:buClr>
                <a:schemeClr val="tx1"/>
              </a:buClr>
              <a:buFontTx/>
              <a:buChar char="•"/>
            </a:pPr>
            <a:r>
              <a:rPr lang="en-GB" sz="2800" b="1"/>
              <a:t>Require a common European approach</a:t>
            </a:r>
          </a:p>
          <a:p>
            <a:pPr marL="533400" indent="-533400" algn="l">
              <a:lnSpc>
                <a:spcPct val="80000"/>
              </a:lnSpc>
              <a:buClr>
                <a:srgbClr val="0000FF"/>
              </a:buClr>
            </a:pPr>
            <a:r>
              <a:rPr lang="en-GB" sz="2000" b="1"/>
              <a:t>– 	research and technological development… </a:t>
            </a:r>
          </a:p>
          <a:p>
            <a:pPr marL="533400" indent="-533400" algn="l">
              <a:lnSpc>
                <a:spcPct val="80000"/>
              </a:lnSpc>
              <a:buClr>
                <a:srgbClr val="0000FF"/>
              </a:buClr>
            </a:pPr>
            <a:r>
              <a:rPr lang="en-GB" sz="2000" b="1"/>
              <a:t>	to demonstration…..to, in the longer-term, </a:t>
            </a:r>
          </a:p>
          <a:p>
            <a:pPr marL="533400" indent="-533400" algn="l">
              <a:lnSpc>
                <a:spcPct val="80000"/>
              </a:lnSpc>
              <a:buClr>
                <a:srgbClr val="0000FF"/>
              </a:buClr>
            </a:pPr>
            <a:r>
              <a:rPr lang="en-GB" sz="2000" b="1"/>
              <a:t>	market penetration </a:t>
            </a:r>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457200" y="0"/>
            <a:ext cx="8229600" cy="1143000"/>
          </a:xfrm>
        </p:spPr>
        <p:txBody>
          <a:bodyPr/>
          <a:lstStyle/>
          <a:p>
            <a:r>
              <a:rPr lang="en-GB"/>
              <a:t>ETP: What are they? </a:t>
            </a:r>
          </a:p>
        </p:txBody>
      </p:sp>
      <p:sp>
        <p:nvSpPr>
          <p:cNvPr id="269315" name="Rectangle 3"/>
          <p:cNvSpPr>
            <a:spLocks noGrp="1" noChangeArrowheads="1"/>
          </p:cNvSpPr>
          <p:nvPr>
            <p:ph type="body" idx="1"/>
          </p:nvPr>
        </p:nvSpPr>
        <p:spPr>
          <a:xfrm>
            <a:off x="381000" y="1295400"/>
            <a:ext cx="8458200" cy="4953000"/>
          </a:xfrm>
        </p:spPr>
        <p:txBody>
          <a:bodyPr/>
          <a:lstStyle/>
          <a:p>
            <a:pPr>
              <a:lnSpc>
                <a:spcPct val="80000"/>
              </a:lnSpc>
              <a:spcAft>
                <a:spcPct val="100000"/>
              </a:spcAft>
            </a:pPr>
            <a:r>
              <a:rPr lang="en-US" sz="1600"/>
              <a:t>ETP have to contribute significantly to the renewed </a:t>
            </a:r>
            <a:r>
              <a:rPr lang="en-US" sz="1600">
                <a:hlinkClick r:id="rId2"/>
              </a:rPr>
              <a:t>Lisbon strategy</a:t>
            </a:r>
            <a:r>
              <a:rPr lang="en-US" sz="1600"/>
              <a:t> and to the development of a </a:t>
            </a:r>
            <a:r>
              <a:rPr lang="en-US" sz="1600">
                <a:hlinkClick r:id="rId3"/>
              </a:rPr>
              <a:t>European Research Area</a:t>
            </a:r>
            <a:r>
              <a:rPr lang="en-US" sz="1600"/>
              <a:t> of knowledge for growth, and in particular to orient the </a:t>
            </a:r>
            <a:r>
              <a:rPr lang="en-US" sz="1600">
                <a:hlinkClick r:id="rId4"/>
              </a:rPr>
              <a:t>Seventh Research Framework Programme</a:t>
            </a:r>
            <a:r>
              <a:rPr lang="en-US" sz="1600"/>
              <a:t> to better meet the needs of industry. </a:t>
            </a:r>
          </a:p>
          <a:p>
            <a:pPr>
              <a:lnSpc>
                <a:spcPct val="80000"/>
              </a:lnSpc>
              <a:spcAft>
                <a:spcPct val="100000"/>
              </a:spcAft>
            </a:pPr>
            <a:r>
              <a:rPr lang="en-US" sz="1600"/>
              <a:t>Bring together the </a:t>
            </a:r>
            <a:r>
              <a:rPr lang="en-US" sz="1600" u="sng"/>
              <a:t>main stakeholders</a:t>
            </a:r>
            <a:r>
              <a:rPr lang="en-US" sz="1600"/>
              <a:t>  led by industry  in an RTD field with a large market potential, and considered as strategically important for achieving Europe's future growth, competitiveness and sustainability.</a:t>
            </a:r>
          </a:p>
          <a:p>
            <a:pPr>
              <a:lnSpc>
                <a:spcPct val="80000"/>
              </a:lnSpc>
              <a:spcAft>
                <a:spcPct val="100000"/>
              </a:spcAft>
            </a:pPr>
            <a:r>
              <a:rPr lang="en-US" sz="1600"/>
              <a:t>Identify common RTD goals of industrial relevance by covering the whole economic value chain and develop a </a:t>
            </a:r>
            <a:r>
              <a:rPr lang="en-US" sz="1600" u="sng"/>
              <a:t>Strategic Research Agenda</a:t>
            </a:r>
            <a:r>
              <a:rPr lang="en-US" sz="1600"/>
              <a:t> (SRA) to achieve these goals. </a:t>
            </a:r>
          </a:p>
          <a:p>
            <a:pPr>
              <a:lnSpc>
                <a:spcPct val="80000"/>
              </a:lnSpc>
              <a:spcAft>
                <a:spcPct val="100000"/>
              </a:spcAft>
            </a:pPr>
            <a:r>
              <a:rPr lang="en-US" sz="1600"/>
              <a:t>SRA addresses:</a:t>
            </a:r>
          </a:p>
          <a:p>
            <a:pPr lvl="1">
              <a:lnSpc>
                <a:spcPct val="80000"/>
              </a:lnSpc>
              <a:spcAft>
                <a:spcPct val="100000"/>
              </a:spcAft>
            </a:pPr>
            <a:r>
              <a:rPr lang="en-US" sz="1400"/>
              <a:t>the  technological  RTD challenges which are essential for Europe's future competitiveness; </a:t>
            </a:r>
          </a:p>
          <a:p>
            <a:pPr lvl="1">
              <a:lnSpc>
                <a:spcPct val="80000"/>
              </a:lnSpc>
              <a:spcAft>
                <a:spcPct val="100000"/>
              </a:spcAft>
            </a:pPr>
            <a:r>
              <a:rPr lang="en-US" sz="1400"/>
              <a:t>and the barriers to the timely development and deployment of new technologies and the new technology-based public goods and services.</a:t>
            </a:r>
          </a:p>
          <a:p>
            <a:pPr>
              <a:lnSpc>
                <a:spcPct val="80000"/>
              </a:lnSpc>
              <a:spcAft>
                <a:spcPct val="100000"/>
              </a:spcAft>
            </a:pPr>
            <a:r>
              <a:rPr lang="en-US" sz="1600"/>
              <a:t>Stakeholders include industry, academia and the investors in research, public or private, as well as public authorities at national and regional levels.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533400" y="304800"/>
            <a:ext cx="7777163" cy="790575"/>
          </a:xfrm>
        </p:spPr>
        <p:txBody>
          <a:bodyPr/>
          <a:lstStyle/>
          <a:p>
            <a:r>
              <a:rPr lang="en-GB" sz="3600">
                <a:solidFill>
                  <a:srgbClr val="A50021"/>
                </a:solidFill>
              </a:rPr>
              <a:t>European Technology Platforms: </a:t>
            </a:r>
            <a:br>
              <a:rPr lang="en-GB" sz="3600">
                <a:solidFill>
                  <a:srgbClr val="A50021"/>
                </a:solidFill>
              </a:rPr>
            </a:br>
            <a:r>
              <a:rPr lang="en-GB" sz="3600">
                <a:solidFill>
                  <a:srgbClr val="A50021"/>
                </a:solidFill>
              </a:rPr>
              <a:t>Rationale</a:t>
            </a:r>
          </a:p>
        </p:txBody>
      </p:sp>
      <p:sp>
        <p:nvSpPr>
          <p:cNvPr id="266243" name="Rectangle 3"/>
          <p:cNvSpPr>
            <a:spLocks noGrp="1" noChangeArrowheads="1"/>
          </p:cNvSpPr>
          <p:nvPr>
            <p:ph type="body" idx="1"/>
          </p:nvPr>
        </p:nvSpPr>
        <p:spPr>
          <a:xfrm>
            <a:off x="323850" y="1600200"/>
            <a:ext cx="8820150" cy="3633788"/>
          </a:xfrm>
          <a:noFill/>
          <a:ln/>
        </p:spPr>
        <p:txBody>
          <a:bodyPr/>
          <a:lstStyle/>
          <a:p>
            <a:pPr>
              <a:lnSpc>
                <a:spcPct val="90000"/>
              </a:lnSpc>
              <a:spcBef>
                <a:spcPct val="10000"/>
              </a:spcBef>
              <a:spcAft>
                <a:spcPts val="400"/>
              </a:spcAft>
              <a:buClr>
                <a:schemeClr val="tx1"/>
              </a:buClr>
            </a:pPr>
            <a:r>
              <a:rPr lang="en-US" sz="2800" b="1"/>
              <a:t>Contribute to Competitiveness </a:t>
            </a:r>
          </a:p>
          <a:p>
            <a:pPr>
              <a:lnSpc>
                <a:spcPct val="90000"/>
              </a:lnSpc>
              <a:spcBef>
                <a:spcPct val="0"/>
              </a:spcBef>
              <a:spcAft>
                <a:spcPts val="600"/>
              </a:spcAft>
              <a:buClr>
                <a:schemeClr val="tx1"/>
              </a:buClr>
              <a:buFontTx/>
              <a:buNone/>
            </a:pPr>
            <a:r>
              <a:rPr lang="en-US" sz="2800" b="1"/>
              <a:t>	- </a:t>
            </a:r>
            <a:r>
              <a:rPr lang="en-US" sz="2400" b="1"/>
              <a:t>Lisbon goal</a:t>
            </a:r>
          </a:p>
          <a:p>
            <a:pPr>
              <a:spcBef>
                <a:spcPct val="25000"/>
              </a:spcBef>
              <a:spcAft>
                <a:spcPts val="400"/>
              </a:spcAft>
              <a:buClr>
                <a:schemeClr val="tx1"/>
              </a:buClr>
            </a:pPr>
            <a:r>
              <a:rPr lang="en-US" sz="2800" b="1"/>
              <a:t>Boost research performance</a:t>
            </a:r>
          </a:p>
          <a:p>
            <a:pPr>
              <a:lnSpc>
                <a:spcPct val="90000"/>
              </a:lnSpc>
              <a:spcBef>
                <a:spcPct val="0"/>
              </a:spcBef>
              <a:spcAft>
                <a:spcPts val="600"/>
              </a:spcAft>
              <a:buClr>
                <a:schemeClr val="tx1"/>
              </a:buClr>
              <a:buFontTx/>
              <a:buNone/>
            </a:pPr>
            <a:r>
              <a:rPr lang="en-US" sz="2800" b="1"/>
              <a:t>	- </a:t>
            </a:r>
            <a:r>
              <a:rPr lang="en-US" sz="2400" b="1"/>
              <a:t>ERA, 3% target</a:t>
            </a:r>
          </a:p>
          <a:p>
            <a:pPr>
              <a:spcBef>
                <a:spcPct val="25000"/>
              </a:spcBef>
              <a:spcAft>
                <a:spcPts val="600"/>
              </a:spcAft>
              <a:buClr>
                <a:schemeClr val="tx1"/>
              </a:buClr>
            </a:pPr>
            <a:r>
              <a:rPr lang="en-US" sz="2800" b="1"/>
              <a:t>Positive impact on other Community policies</a:t>
            </a:r>
          </a:p>
          <a:p>
            <a:pPr>
              <a:spcBef>
                <a:spcPct val="25000"/>
              </a:spcBef>
              <a:spcAft>
                <a:spcPts val="600"/>
              </a:spcAft>
              <a:buClr>
                <a:schemeClr val="tx1"/>
              </a:buClr>
            </a:pPr>
            <a:r>
              <a:rPr lang="en-US" sz="2800" b="1"/>
              <a:t>Concentrate efforts and address fragmentation</a:t>
            </a:r>
          </a:p>
          <a:p>
            <a:pPr>
              <a:lnSpc>
                <a:spcPct val="90000"/>
              </a:lnSpc>
              <a:spcBef>
                <a:spcPct val="25000"/>
              </a:spcBef>
              <a:spcAft>
                <a:spcPts val="600"/>
              </a:spcAft>
              <a:buClr>
                <a:schemeClr val="tx1"/>
              </a:buClr>
              <a:buFontTx/>
              <a:buNone/>
            </a:pPr>
            <a:endParaRPr lang="en-US" sz="2800" b="1"/>
          </a:p>
          <a:p>
            <a:pPr>
              <a:lnSpc>
                <a:spcPct val="90000"/>
              </a:lnSpc>
              <a:spcBef>
                <a:spcPct val="25000"/>
              </a:spcBef>
              <a:spcAft>
                <a:spcPts val="600"/>
              </a:spcAft>
              <a:buClr>
                <a:srgbClr val="0000FF"/>
              </a:buClr>
            </a:pPr>
            <a:endParaRPr lang="en-US" sz="2800" b="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304800" y="304800"/>
            <a:ext cx="8458200" cy="1008063"/>
          </a:xfrm>
        </p:spPr>
        <p:txBody>
          <a:bodyPr/>
          <a:lstStyle/>
          <a:p>
            <a:pPr>
              <a:lnSpc>
                <a:spcPct val="125000"/>
              </a:lnSpc>
            </a:pPr>
            <a:r>
              <a:rPr lang="en-GB" sz="3600">
                <a:solidFill>
                  <a:srgbClr val="A50021"/>
                </a:solidFill>
              </a:rPr>
              <a:t>European </a:t>
            </a:r>
            <a:r>
              <a:rPr lang="fr-BE" sz="3600">
                <a:solidFill>
                  <a:srgbClr val="A50021"/>
                </a:solidFill>
              </a:rPr>
              <a:t>Technology Platforms:</a:t>
            </a:r>
            <a:br>
              <a:rPr lang="fr-BE" sz="3600">
                <a:solidFill>
                  <a:srgbClr val="A50021"/>
                </a:solidFill>
              </a:rPr>
            </a:br>
            <a:r>
              <a:rPr lang="fr-BE" sz="3600">
                <a:solidFill>
                  <a:srgbClr val="A50021"/>
                </a:solidFill>
              </a:rPr>
              <a:t>Three Stages</a:t>
            </a:r>
            <a:endParaRPr lang="en-GB" sz="3600">
              <a:solidFill>
                <a:srgbClr val="A50021"/>
              </a:solidFill>
            </a:endParaRPr>
          </a:p>
        </p:txBody>
      </p:sp>
      <p:sp>
        <p:nvSpPr>
          <p:cNvPr id="267267" name="Rectangle 3"/>
          <p:cNvSpPr>
            <a:spLocks noGrp="1" noChangeArrowheads="1"/>
          </p:cNvSpPr>
          <p:nvPr>
            <p:ph type="body" idx="1"/>
          </p:nvPr>
        </p:nvSpPr>
        <p:spPr>
          <a:xfrm>
            <a:off x="533400" y="1828800"/>
            <a:ext cx="7943850" cy="3529013"/>
          </a:xfrm>
          <a:noFill/>
          <a:ln/>
        </p:spPr>
        <p:txBody>
          <a:bodyPr/>
          <a:lstStyle/>
          <a:p>
            <a:pPr marL="533400" indent="-533400">
              <a:buFontTx/>
              <a:buNone/>
            </a:pPr>
            <a:r>
              <a:rPr lang="fr-BE" sz="2800" b="1">
                <a:solidFill>
                  <a:srgbClr val="0000FF"/>
                </a:solidFill>
              </a:rPr>
              <a:t>Stage 1:</a:t>
            </a:r>
            <a:r>
              <a:rPr lang="fr-BE" sz="2800" b="1"/>
              <a:t> 	</a:t>
            </a:r>
            <a:r>
              <a:rPr lang="en-US" sz="2800" b="1"/>
              <a:t>Stakeholders get together</a:t>
            </a:r>
            <a:r>
              <a:rPr lang="en-US"/>
              <a:t> </a:t>
            </a:r>
          </a:p>
          <a:p>
            <a:pPr marL="533400" indent="-533400">
              <a:buFontTx/>
              <a:buNone/>
            </a:pPr>
            <a:endParaRPr lang="en-US" sz="1600"/>
          </a:p>
          <a:p>
            <a:pPr marL="533400" indent="-533400">
              <a:buFontTx/>
              <a:buNone/>
            </a:pPr>
            <a:r>
              <a:rPr lang="en-US" sz="2800" b="1">
                <a:solidFill>
                  <a:srgbClr val="0000FF"/>
                </a:solidFill>
              </a:rPr>
              <a:t>Stage 2:</a:t>
            </a:r>
            <a:r>
              <a:rPr lang="en-US" sz="2800" b="1"/>
              <a:t> 	Stakeholders define a 			       	Strategic Research Agenda</a:t>
            </a:r>
          </a:p>
          <a:p>
            <a:pPr marL="533400" indent="-533400">
              <a:buFontTx/>
              <a:buNone/>
            </a:pPr>
            <a:endParaRPr lang="en-US" sz="1600" b="1"/>
          </a:p>
          <a:p>
            <a:pPr marL="533400" indent="-533400">
              <a:buFontTx/>
              <a:buNone/>
            </a:pPr>
            <a:r>
              <a:rPr lang="en-US" sz="2800" b="1">
                <a:solidFill>
                  <a:srgbClr val="0000FF"/>
                </a:solidFill>
              </a:rPr>
              <a:t>Stage 3:</a:t>
            </a:r>
            <a:r>
              <a:rPr lang="en-US" sz="2800" b="1"/>
              <a:t> 	Stakeholders implement the 			Strategic Research Agenda</a:t>
            </a:r>
            <a:endParaRPr lang="en-GB" sz="2800" b="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457200" y="0"/>
            <a:ext cx="8229600" cy="914400"/>
          </a:xfrm>
        </p:spPr>
        <p:txBody>
          <a:bodyPr/>
          <a:lstStyle/>
          <a:p>
            <a:r>
              <a:rPr lang="en-GB"/>
              <a:t>ETP: In which field? </a:t>
            </a:r>
          </a:p>
        </p:txBody>
      </p:sp>
      <p:sp>
        <p:nvSpPr>
          <p:cNvPr id="237571" name="Rectangle 3"/>
          <p:cNvSpPr>
            <a:spLocks noGrp="1" noChangeArrowheads="1"/>
          </p:cNvSpPr>
          <p:nvPr>
            <p:ph type="body" idx="1"/>
          </p:nvPr>
        </p:nvSpPr>
        <p:spPr>
          <a:xfrm>
            <a:off x="381000" y="1066800"/>
            <a:ext cx="8367713" cy="4953000"/>
          </a:xfrm>
        </p:spPr>
        <p:txBody>
          <a:bodyPr/>
          <a:lstStyle/>
          <a:p>
            <a:pPr>
              <a:lnSpc>
                <a:spcPct val="90000"/>
              </a:lnSpc>
            </a:pPr>
            <a:r>
              <a:rPr lang="en-GB" sz="1800"/>
              <a:t>The technology fields should be of strategic importance for Europe</a:t>
            </a:r>
          </a:p>
          <a:p>
            <a:pPr lvl="1">
              <a:lnSpc>
                <a:spcPct val="90000"/>
              </a:lnSpc>
            </a:pPr>
            <a:r>
              <a:rPr lang="en-GB" sz="1800"/>
              <a:t>Requiring intensive research and technology progress</a:t>
            </a:r>
          </a:p>
          <a:p>
            <a:pPr lvl="1">
              <a:lnSpc>
                <a:spcPct val="90000"/>
              </a:lnSpc>
            </a:pPr>
            <a:endParaRPr lang="en-GB" sz="1800"/>
          </a:p>
          <a:p>
            <a:pPr>
              <a:lnSpc>
                <a:spcPct val="90000"/>
              </a:lnSpc>
            </a:pPr>
            <a:r>
              <a:rPr lang="en-GB" sz="1800"/>
              <a:t>There is a need to create a critical mass </a:t>
            </a:r>
          </a:p>
          <a:p>
            <a:pPr lvl="1">
              <a:lnSpc>
                <a:spcPct val="90000"/>
              </a:lnSpc>
            </a:pPr>
            <a:r>
              <a:rPr lang="en-GB" sz="1800"/>
              <a:t>public and private resources at regional, national and European level.</a:t>
            </a:r>
          </a:p>
          <a:p>
            <a:pPr>
              <a:lnSpc>
                <a:spcPct val="90000"/>
              </a:lnSpc>
            </a:pPr>
            <a:endParaRPr lang="en-GB" sz="1800"/>
          </a:p>
          <a:p>
            <a:pPr>
              <a:lnSpc>
                <a:spcPct val="90000"/>
              </a:lnSpc>
            </a:pPr>
            <a:r>
              <a:rPr lang="en-GB" sz="1800"/>
              <a:t>There is a well identified industrial and research community </a:t>
            </a:r>
          </a:p>
          <a:p>
            <a:pPr lvl="1">
              <a:lnSpc>
                <a:spcPct val="90000"/>
              </a:lnSpc>
            </a:pPr>
            <a:r>
              <a:rPr lang="en-GB" sz="1800"/>
              <a:t>ready to collaborate in a common Strategic Research Agenda.</a:t>
            </a:r>
          </a:p>
          <a:p>
            <a:pPr>
              <a:lnSpc>
                <a:spcPct val="90000"/>
              </a:lnSpc>
            </a:pPr>
            <a:endParaRPr lang="en-GB" sz="1800"/>
          </a:p>
          <a:p>
            <a:pPr>
              <a:lnSpc>
                <a:spcPct val="90000"/>
              </a:lnSpc>
            </a:pPr>
            <a:r>
              <a:rPr lang="en-GB" sz="1800"/>
              <a:t>There is a clear commitment from the stakeholders </a:t>
            </a:r>
            <a:r>
              <a:rPr lang="en-GB" sz="1800">
                <a:solidFill>
                  <a:srgbClr val="CCECFF"/>
                </a:solidFill>
              </a:rPr>
              <a:t>to invest in the implementation of the SRA</a:t>
            </a:r>
          </a:p>
          <a:p>
            <a:pPr lvl="1">
              <a:lnSpc>
                <a:spcPct val="90000"/>
              </a:lnSpc>
            </a:pPr>
            <a:r>
              <a:rPr lang="en-GB" sz="1800"/>
              <a:t>(industry, academia, Member States, the EU, financial institutions etc.).</a:t>
            </a:r>
          </a:p>
          <a:p>
            <a:pPr>
              <a:lnSpc>
                <a:spcPct val="90000"/>
              </a:lnSpc>
            </a:pPr>
            <a:endParaRPr lang="en-GB" sz="1800"/>
          </a:p>
          <a:p>
            <a:pPr>
              <a:lnSpc>
                <a:spcPct val="90000"/>
              </a:lnSpc>
            </a:pPr>
            <a:r>
              <a:rPr lang="en-GB" sz="1800"/>
              <a:t>The platforms are open </a:t>
            </a:r>
          </a:p>
          <a:p>
            <a:pPr lvl="1">
              <a:lnSpc>
                <a:spcPct val="90000"/>
              </a:lnSpc>
            </a:pPr>
            <a:r>
              <a:rPr lang="en-GB" sz="1800"/>
              <a:t>to include new relevant players at any time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a:xfrm>
            <a:off x="381000" y="0"/>
            <a:ext cx="8229600" cy="990600"/>
          </a:xfrm>
        </p:spPr>
        <p:txBody>
          <a:bodyPr/>
          <a:lstStyle/>
          <a:p>
            <a:r>
              <a:rPr lang="en-US"/>
              <a:t>How to Join the ETP?</a:t>
            </a:r>
            <a:endParaRPr lang="bg-BG"/>
          </a:p>
        </p:txBody>
      </p:sp>
      <p:sp>
        <p:nvSpPr>
          <p:cNvPr id="238595" name="Rectangle 3"/>
          <p:cNvSpPr>
            <a:spLocks noGrp="1" noChangeArrowheads="1"/>
          </p:cNvSpPr>
          <p:nvPr>
            <p:ph type="body" idx="1"/>
          </p:nvPr>
        </p:nvSpPr>
        <p:spPr>
          <a:xfrm>
            <a:off x="533400" y="1066800"/>
            <a:ext cx="8229600" cy="4525963"/>
          </a:xfrm>
        </p:spPr>
        <p:txBody>
          <a:bodyPr/>
          <a:lstStyle/>
          <a:p>
            <a:r>
              <a:rPr lang="en-US" sz="2800"/>
              <a:t>Industry, including SMEs, research institutes, universities, and NGOs in the working groups preparing the SRA:</a:t>
            </a:r>
          </a:p>
          <a:p>
            <a:pPr lvl="1"/>
            <a:r>
              <a:rPr lang="en-US" sz="2400"/>
              <a:t>Express an interest and specify the commitment before the governing body of the particular ETP and follow the admission procedures. </a:t>
            </a:r>
          </a:p>
          <a:p>
            <a:r>
              <a:rPr lang="en-US" sz="2800"/>
              <a:t>Representatives of the national and regional administrations in the mirror groups:</a:t>
            </a:r>
          </a:p>
          <a:p>
            <a:pPr lvl="1"/>
            <a:r>
              <a:rPr lang="en-US" sz="2400"/>
              <a:t>Through nomination by the relevant national and regional government institutions (policy makers)</a:t>
            </a:r>
            <a:endParaRPr lang="bg-BG" sz="2400"/>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TotalTime>
  <Words>2006</Words>
  <Application>Microsoft PowerPoint</Application>
  <PresentationFormat>Presentación en pantalla (4:3)</PresentationFormat>
  <Paragraphs>305</Paragraphs>
  <Slides>26</Slides>
  <Notes>8</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Diseño predeterminado</vt:lpstr>
      <vt:lpstr>Diapositiva 1</vt:lpstr>
      <vt:lpstr>Content</vt:lpstr>
      <vt:lpstr>      European Technology Platforms: Concept</vt:lpstr>
      <vt:lpstr>European Technology Platforms:  Characteristics  </vt:lpstr>
      <vt:lpstr>ETP: What are they? </vt:lpstr>
      <vt:lpstr>European Technology Platforms:  Rationale</vt:lpstr>
      <vt:lpstr>European Technology Platforms: Three Stages</vt:lpstr>
      <vt:lpstr>ETP: In which field? </vt:lpstr>
      <vt:lpstr>How to Join the ETP?</vt:lpstr>
      <vt:lpstr>Benefits of Joining the ETP</vt:lpstr>
      <vt:lpstr>9 ETPs established in the ICT area </vt:lpstr>
      <vt:lpstr>ARTEMIS (Advanced R&amp;D on Embedded Intelligent Systems)</vt:lpstr>
      <vt:lpstr>European Nanoelectronics Initiative Advisory Council (ENIAC)</vt:lpstr>
      <vt:lpstr>Mobile and wireless communications technology (eMobility)</vt:lpstr>
      <vt:lpstr>Networked and electronic media platform (NEM)</vt:lpstr>
      <vt:lpstr>Networked European Software and Services Initiative (NESSI) </vt:lpstr>
      <vt:lpstr>European Robotics Platform  (EUROP)</vt:lpstr>
      <vt:lpstr>ISI (The Integral Satcom Initiative)</vt:lpstr>
      <vt:lpstr>Photonics21  (Photonics for the 21th Century)</vt:lpstr>
      <vt:lpstr>EPoSS (Smart Systems Integration)</vt:lpstr>
      <vt:lpstr>Joint Technology Initiatives</vt:lpstr>
      <vt:lpstr>ARTEMIS/ENIAC JTI –Benefits</vt:lpstr>
      <vt:lpstr>Joint Undertaking: Implementing the JTI </vt:lpstr>
      <vt:lpstr>Project awarding and funding  (ARTEMIS / ENIAC)</vt:lpstr>
      <vt:lpstr>JTIs are open and SME friendly</vt:lpstr>
      <vt:lpstr>ETP and JTI: Conclusions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mmartinlanuza</cp:lastModifiedBy>
  <cp:revision>16</cp:revision>
  <cp:lastPrinted>1601-01-01T00:00:00Z</cp:lastPrinted>
  <dcterms:created xsi:type="dcterms:W3CDTF">1601-01-01T00:00:00Z</dcterms:created>
  <dcterms:modified xsi:type="dcterms:W3CDTF">2008-09-12T13:47:58Z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