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86" r:id="rId2"/>
    <p:sldId id="283" r:id="rId3"/>
    <p:sldId id="337" r:id="rId4"/>
    <p:sldId id="338" r:id="rId5"/>
    <p:sldId id="344" r:id="rId6"/>
    <p:sldId id="345" r:id="rId7"/>
    <p:sldId id="346" r:id="rId8"/>
    <p:sldId id="347" r:id="rId9"/>
    <p:sldId id="348" r:id="rId10"/>
    <p:sldId id="349" r:id="rId11"/>
    <p:sldId id="340" r:id="rId12"/>
    <p:sldId id="350" r:id="rId13"/>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0" d="100"/>
          <a:sy n="60" d="100"/>
        </p:scale>
        <p:origin x="-6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image" Target="../media/image5.emf"/><Relationship Id="rId5" Type="http://schemas.openxmlformats.org/officeDocument/2006/relationships/image" Target="../media/image8.emf"/><Relationship Id="rId4"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s-ES"/>
          </a:p>
        </p:txBody>
      </p:sp>
      <p:sp>
        <p:nvSpPr>
          <p:cNvPr id="61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s-ES"/>
          </a:p>
        </p:txBody>
      </p:sp>
      <p:sp>
        <p:nvSpPr>
          <p:cNvPr id="61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61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s-ES"/>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814DF35-6337-44D6-8544-07C07AB1F618}" type="slidenum">
              <a:rPr lang="es-ES"/>
              <a:pPr/>
              <a:t>‹Nº›</a:t>
            </a:fld>
            <a:endParaRPr lang="es-E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78E1874-29DA-4F0F-8C5A-C6334323E5FF}" type="slidenum">
              <a:rPr lang="es-ES"/>
              <a:pPr/>
              <a:t>3</a:t>
            </a:fld>
            <a:endParaRPr lang="es-ES"/>
          </a:p>
        </p:txBody>
      </p:sp>
      <p:sp>
        <p:nvSpPr>
          <p:cNvPr id="128002" name="Rectangle 2"/>
          <p:cNvSpPr>
            <a:spLocks noGrp="1" noRot="1" noChangeAspect="1" noChangeArrowheads="1" noTextEdit="1"/>
          </p:cNvSpPr>
          <p:nvPr>
            <p:ph type="sldImg"/>
          </p:nvPr>
        </p:nvSpPr>
        <p:spPr>
          <a:ln/>
        </p:spPr>
      </p:sp>
      <p:sp>
        <p:nvSpPr>
          <p:cNvPr id="128003" name="Rectangle 3"/>
          <p:cNvSpPr>
            <a:spLocks noGrp="1" noChangeArrowheads="1"/>
          </p:cNvSpPr>
          <p:nvPr>
            <p:ph type="body" idx="1"/>
          </p:nvPr>
        </p:nvSpPr>
        <p:spPr>
          <a:xfrm>
            <a:off x="687388" y="4343400"/>
            <a:ext cx="5484812" cy="4114800"/>
          </a:xfrm>
        </p:spPr>
        <p:txBody>
          <a:bodyPr/>
          <a:lstStyle/>
          <a:p>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n-GB"/>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n-GB"/>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30C37FE7-2AD1-453A-BBEE-743D322F0B6C}" type="slidenum">
              <a:rPr lang="es-ES"/>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GB"/>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GB"/>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A39887D0-84B9-46E3-AA35-8100C4BEFC07}" type="slidenum">
              <a:rPr lang="es-ES"/>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GB"/>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GB"/>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8F15473D-5AEC-46DA-8B71-59109DB4D852}" type="slidenum">
              <a:rPr lang="es-ES"/>
              <a:pPr/>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ítulo, text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p>
            <a:r>
              <a:rPr lang="es-ES" smtClean="0"/>
              <a:t>Haga clic para modificar el estilo de título del patrón</a:t>
            </a:r>
            <a:endParaRPr lang="en-GB"/>
          </a:p>
        </p:txBody>
      </p:sp>
      <p:sp>
        <p:nvSpPr>
          <p:cNvPr id="3" name="2 Marcador de texto"/>
          <p:cNvSpPr>
            <a:spLocks noGrp="1"/>
          </p:cNvSpPr>
          <p:nvPr>
            <p:ph type="body" sz="half" idx="1"/>
          </p:nvPr>
        </p:nvSpPr>
        <p:spPr>
          <a:xfrm>
            <a:off x="457200" y="1600200"/>
            <a:ext cx="4038600" cy="45259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GB"/>
          </a:p>
        </p:txBody>
      </p:sp>
      <p:sp>
        <p:nvSpPr>
          <p:cNvPr id="4" name="3 Marcador de contenido"/>
          <p:cNvSpPr>
            <a:spLocks noGrp="1"/>
          </p:cNvSpPr>
          <p:nvPr>
            <p:ph sz="half" idx="2"/>
          </p:nvPr>
        </p:nvSpPr>
        <p:spPr>
          <a:xfrm>
            <a:off x="4648200" y="1600200"/>
            <a:ext cx="4038600" cy="45259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GB"/>
          </a:p>
        </p:txBody>
      </p:sp>
      <p:sp>
        <p:nvSpPr>
          <p:cNvPr id="5" name="4 Marcador de fecha"/>
          <p:cNvSpPr>
            <a:spLocks noGrp="1"/>
          </p:cNvSpPr>
          <p:nvPr>
            <p:ph type="dt" sz="half" idx="10"/>
          </p:nvPr>
        </p:nvSpPr>
        <p:spPr>
          <a:xfrm>
            <a:off x="457200" y="6245225"/>
            <a:ext cx="2133600" cy="476250"/>
          </a:xfrm>
        </p:spPr>
        <p:txBody>
          <a:bodyPr/>
          <a:lstStyle>
            <a:lvl1pPr>
              <a:defRPr/>
            </a:lvl1pPr>
          </a:lstStyle>
          <a:p>
            <a:endParaRPr lang="es-ES"/>
          </a:p>
        </p:txBody>
      </p:sp>
      <p:sp>
        <p:nvSpPr>
          <p:cNvPr id="6" name="5 Marcador de pie de página"/>
          <p:cNvSpPr>
            <a:spLocks noGrp="1"/>
          </p:cNvSpPr>
          <p:nvPr>
            <p:ph type="ftr" sz="quarter" idx="11"/>
          </p:nvPr>
        </p:nvSpPr>
        <p:spPr>
          <a:xfrm>
            <a:off x="3124200" y="6245225"/>
            <a:ext cx="2895600" cy="476250"/>
          </a:xfrm>
        </p:spPr>
        <p:txBody>
          <a:bodyPr/>
          <a:lstStyle>
            <a:lvl1pPr>
              <a:defRPr/>
            </a:lvl1pPr>
          </a:lstStyle>
          <a:p>
            <a:endParaRPr lang="es-ES"/>
          </a:p>
        </p:txBody>
      </p:sp>
      <p:sp>
        <p:nvSpPr>
          <p:cNvPr id="7" name="6 Marcador de número de diapositiva"/>
          <p:cNvSpPr>
            <a:spLocks noGrp="1"/>
          </p:cNvSpPr>
          <p:nvPr>
            <p:ph type="sldNum" sz="quarter" idx="12"/>
          </p:nvPr>
        </p:nvSpPr>
        <p:spPr>
          <a:xfrm>
            <a:off x="6553200" y="6245225"/>
            <a:ext cx="2133600" cy="476250"/>
          </a:xfrm>
        </p:spPr>
        <p:txBody>
          <a:bodyPr/>
          <a:lstStyle>
            <a:lvl1pPr>
              <a:defRPr/>
            </a:lvl1pPr>
          </a:lstStyle>
          <a:p>
            <a:fld id="{5BD53D67-9506-48E9-8012-E2F1C78840AF}" type="slidenum">
              <a:rPr lang="es-ES"/>
              <a:pPr/>
              <a:t>‹Nº›</a:t>
            </a:fld>
            <a:endParaRPr lang="es-E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ítulo y 4 objetos">
    <p:spTree>
      <p:nvGrpSpPr>
        <p:cNvPr id="1" name=""/>
        <p:cNvGrpSpPr/>
        <p:nvPr/>
      </p:nvGrpSpPr>
      <p:grpSpPr>
        <a:xfrm>
          <a:off x="0" y="0"/>
          <a:ext cx="0" cy="0"/>
          <a:chOff x="0" y="0"/>
          <a:chExt cx="0" cy="0"/>
        </a:xfrm>
      </p:grpSpPr>
      <p:sp>
        <p:nvSpPr>
          <p:cNvPr id="2" name="1 Título"/>
          <p:cNvSpPr>
            <a:spLocks noGrp="1"/>
          </p:cNvSpPr>
          <p:nvPr>
            <p:ph type="title" sz="quarter"/>
          </p:nvPr>
        </p:nvSpPr>
        <p:spPr>
          <a:xfrm>
            <a:off x="457200" y="274638"/>
            <a:ext cx="8229600" cy="1143000"/>
          </a:xfrm>
        </p:spPr>
        <p:txBody>
          <a:bodyPr/>
          <a:lstStyle/>
          <a:p>
            <a:r>
              <a:rPr lang="es-ES" smtClean="0"/>
              <a:t>Haga clic para modificar el estilo de título del patrón</a:t>
            </a:r>
            <a:endParaRPr lang="en-GB"/>
          </a:p>
        </p:txBody>
      </p:sp>
      <p:sp>
        <p:nvSpPr>
          <p:cNvPr id="3" name="2 Marcador de contenido"/>
          <p:cNvSpPr>
            <a:spLocks noGrp="1"/>
          </p:cNvSpPr>
          <p:nvPr>
            <p:ph sz="quarter" idx="1"/>
          </p:nvPr>
        </p:nvSpPr>
        <p:spPr>
          <a:xfrm>
            <a:off x="457200" y="1600200"/>
            <a:ext cx="4038600" cy="21859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GB"/>
          </a:p>
        </p:txBody>
      </p:sp>
      <p:sp>
        <p:nvSpPr>
          <p:cNvPr id="4" name="3 Marcador de contenido"/>
          <p:cNvSpPr>
            <a:spLocks noGrp="1"/>
          </p:cNvSpPr>
          <p:nvPr>
            <p:ph sz="quarter" idx="2"/>
          </p:nvPr>
        </p:nvSpPr>
        <p:spPr>
          <a:xfrm>
            <a:off x="4648200" y="1600200"/>
            <a:ext cx="4038600" cy="21859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GB"/>
          </a:p>
        </p:txBody>
      </p:sp>
      <p:sp>
        <p:nvSpPr>
          <p:cNvPr id="5" name="4 Marcador de contenido"/>
          <p:cNvSpPr>
            <a:spLocks noGrp="1"/>
          </p:cNvSpPr>
          <p:nvPr>
            <p:ph sz="quarter" idx="3"/>
          </p:nvPr>
        </p:nvSpPr>
        <p:spPr>
          <a:xfrm>
            <a:off x="457200" y="3938588"/>
            <a:ext cx="4038600" cy="218757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GB"/>
          </a:p>
        </p:txBody>
      </p:sp>
      <p:sp>
        <p:nvSpPr>
          <p:cNvPr id="6" name="5 Marcador de contenido"/>
          <p:cNvSpPr>
            <a:spLocks noGrp="1"/>
          </p:cNvSpPr>
          <p:nvPr>
            <p:ph sz="quarter" idx="4"/>
          </p:nvPr>
        </p:nvSpPr>
        <p:spPr>
          <a:xfrm>
            <a:off x="4648200" y="3938588"/>
            <a:ext cx="4038600" cy="218757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GB"/>
          </a:p>
        </p:txBody>
      </p:sp>
      <p:sp>
        <p:nvSpPr>
          <p:cNvPr id="7" name="6 Marcador de fecha"/>
          <p:cNvSpPr>
            <a:spLocks noGrp="1"/>
          </p:cNvSpPr>
          <p:nvPr>
            <p:ph type="dt" sz="half" idx="10"/>
          </p:nvPr>
        </p:nvSpPr>
        <p:spPr>
          <a:xfrm>
            <a:off x="457200" y="6245225"/>
            <a:ext cx="2133600" cy="476250"/>
          </a:xfrm>
        </p:spPr>
        <p:txBody>
          <a:bodyPr/>
          <a:lstStyle>
            <a:lvl1pPr>
              <a:defRPr/>
            </a:lvl1pPr>
          </a:lstStyle>
          <a:p>
            <a:endParaRPr lang="es-ES"/>
          </a:p>
        </p:txBody>
      </p:sp>
      <p:sp>
        <p:nvSpPr>
          <p:cNvPr id="8" name="7 Marcador de pie de página"/>
          <p:cNvSpPr>
            <a:spLocks noGrp="1"/>
          </p:cNvSpPr>
          <p:nvPr>
            <p:ph type="ftr" sz="quarter" idx="11"/>
          </p:nvPr>
        </p:nvSpPr>
        <p:spPr>
          <a:xfrm>
            <a:off x="3124200" y="6245225"/>
            <a:ext cx="2895600" cy="476250"/>
          </a:xfrm>
        </p:spPr>
        <p:txBody>
          <a:bodyPr/>
          <a:lstStyle>
            <a:lvl1pPr>
              <a:defRPr/>
            </a:lvl1pPr>
          </a:lstStyle>
          <a:p>
            <a:endParaRPr lang="es-ES"/>
          </a:p>
        </p:txBody>
      </p:sp>
      <p:sp>
        <p:nvSpPr>
          <p:cNvPr id="9" name="8 Marcador de número de diapositiva"/>
          <p:cNvSpPr>
            <a:spLocks noGrp="1"/>
          </p:cNvSpPr>
          <p:nvPr>
            <p:ph type="sldNum" sz="quarter" idx="12"/>
          </p:nvPr>
        </p:nvSpPr>
        <p:spPr>
          <a:xfrm>
            <a:off x="6553200" y="6245225"/>
            <a:ext cx="2133600" cy="476250"/>
          </a:xfrm>
        </p:spPr>
        <p:txBody>
          <a:bodyPr/>
          <a:lstStyle>
            <a:lvl1pPr>
              <a:defRPr/>
            </a:lvl1pPr>
          </a:lstStyle>
          <a:p>
            <a:fld id="{BDA2EB74-20A6-4B32-9C82-E2F68B2AC6BA}" type="slidenum">
              <a:rPr lang="es-ES"/>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GB"/>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GB"/>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9C7F5F83-7EC6-46A7-847F-86E0917AD194}" type="slidenum">
              <a:rPr lang="es-ES"/>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n-GB"/>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AE8C2EFF-C139-4E64-8323-16CE89BA0631}" type="slidenum">
              <a:rPr lang="es-ES"/>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GB"/>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GB"/>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GB"/>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54ADCADF-A381-4BD3-A28E-CBBBDE559E5C}" type="slidenum">
              <a:rPr lang="es-ES"/>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n-GB"/>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GB"/>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GB"/>
          </a:p>
        </p:txBody>
      </p:sp>
      <p:sp>
        <p:nvSpPr>
          <p:cNvPr id="7" name="6 Marcador de fecha"/>
          <p:cNvSpPr>
            <a:spLocks noGrp="1"/>
          </p:cNvSpPr>
          <p:nvPr>
            <p:ph type="dt" sz="half" idx="10"/>
          </p:nvPr>
        </p:nvSpPr>
        <p:spPr/>
        <p:txBody>
          <a:bodyPr/>
          <a:lstStyle>
            <a:lvl1pPr>
              <a:defRPr/>
            </a:lvl1pPr>
          </a:lstStyle>
          <a:p>
            <a:endParaRPr lang="es-ES"/>
          </a:p>
        </p:txBody>
      </p:sp>
      <p:sp>
        <p:nvSpPr>
          <p:cNvPr id="8" name="7 Marcador de pie de página"/>
          <p:cNvSpPr>
            <a:spLocks noGrp="1"/>
          </p:cNvSpPr>
          <p:nvPr>
            <p:ph type="ftr" sz="quarter" idx="11"/>
          </p:nvPr>
        </p:nvSpPr>
        <p:spPr/>
        <p:txBody>
          <a:bodyPr/>
          <a:lstStyle>
            <a:lvl1pPr>
              <a:defRPr/>
            </a:lvl1pPr>
          </a:lstStyle>
          <a:p>
            <a:endParaRPr lang="es-ES"/>
          </a:p>
        </p:txBody>
      </p:sp>
      <p:sp>
        <p:nvSpPr>
          <p:cNvPr id="9" name="8 Marcador de número de diapositiva"/>
          <p:cNvSpPr>
            <a:spLocks noGrp="1"/>
          </p:cNvSpPr>
          <p:nvPr>
            <p:ph type="sldNum" sz="quarter" idx="12"/>
          </p:nvPr>
        </p:nvSpPr>
        <p:spPr/>
        <p:txBody>
          <a:bodyPr/>
          <a:lstStyle>
            <a:lvl1pPr>
              <a:defRPr/>
            </a:lvl1pPr>
          </a:lstStyle>
          <a:p>
            <a:fld id="{92F69813-401A-447B-9038-27C41ED817A7}" type="slidenum">
              <a:rPr lang="es-ES"/>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GB"/>
          </a:p>
        </p:txBody>
      </p:sp>
      <p:sp>
        <p:nvSpPr>
          <p:cNvPr id="3" name="2 Marcador de fecha"/>
          <p:cNvSpPr>
            <a:spLocks noGrp="1"/>
          </p:cNvSpPr>
          <p:nvPr>
            <p:ph type="dt" sz="half" idx="10"/>
          </p:nvPr>
        </p:nvSpPr>
        <p:spPr/>
        <p:txBody>
          <a:bodyPr/>
          <a:lstStyle>
            <a:lvl1pPr>
              <a:defRPr/>
            </a:lvl1pPr>
          </a:lstStyle>
          <a:p>
            <a:endParaRPr lang="es-ES"/>
          </a:p>
        </p:txBody>
      </p:sp>
      <p:sp>
        <p:nvSpPr>
          <p:cNvPr id="4" name="3 Marcador de pie de página"/>
          <p:cNvSpPr>
            <a:spLocks noGrp="1"/>
          </p:cNvSpPr>
          <p:nvPr>
            <p:ph type="ftr" sz="quarter" idx="11"/>
          </p:nvPr>
        </p:nvSpPr>
        <p:spPr/>
        <p:txBody>
          <a:bodyPr/>
          <a:lstStyle>
            <a:lvl1pPr>
              <a:defRPr/>
            </a:lvl1pPr>
          </a:lstStyle>
          <a:p>
            <a:endParaRPr lang="es-ES"/>
          </a:p>
        </p:txBody>
      </p:sp>
      <p:sp>
        <p:nvSpPr>
          <p:cNvPr id="5" name="4 Marcador de número de diapositiva"/>
          <p:cNvSpPr>
            <a:spLocks noGrp="1"/>
          </p:cNvSpPr>
          <p:nvPr>
            <p:ph type="sldNum" sz="quarter" idx="12"/>
          </p:nvPr>
        </p:nvSpPr>
        <p:spPr/>
        <p:txBody>
          <a:bodyPr/>
          <a:lstStyle>
            <a:lvl1pPr>
              <a:defRPr/>
            </a:lvl1pPr>
          </a:lstStyle>
          <a:p>
            <a:fld id="{D12BF786-E7BB-4221-AD70-FCE0C862247B}" type="slidenum">
              <a:rPr lang="es-ES"/>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endParaRPr lang="es-ES"/>
          </a:p>
        </p:txBody>
      </p:sp>
      <p:sp>
        <p:nvSpPr>
          <p:cNvPr id="3" name="2 Marcador de pie de página"/>
          <p:cNvSpPr>
            <a:spLocks noGrp="1"/>
          </p:cNvSpPr>
          <p:nvPr>
            <p:ph type="ftr" sz="quarter" idx="11"/>
          </p:nvPr>
        </p:nvSpPr>
        <p:spPr/>
        <p:txBody>
          <a:bodyPr/>
          <a:lstStyle>
            <a:lvl1pPr>
              <a:defRPr/>
            </a:lvl1pPr>
          </a:lstStyle>
          <a:p>
            <a:endParaRPr lang="es-ES"/>
          </a:p>
        </p:txBody>
      </p:sp>
      <p:sp>
        <p:nvSpPr>
          <p:cNvPr id="4" name="3 Marcador de número de diapositiva"/>
          <p:cNvSpPr>
            <a:spLocks noGrp="1"/>
          </p:cNvSpPr>
          <p:nvPr>
            <p:ph type="sldNum" sz="quarter" idx="12"/>
          </p:nvPr>
        </p:nvSpPr>
        <p:spPr/>
        <p:txBody>
          <a:bodyPr/>
          <a:lstStyle>
            <a:lvl1pPr>
              <a:defRPr/>
            </a:lvl1pPr>
          </a:lstStyle>
          <a:p>
            <a:fld id="{CA8DF4CE-6A62-476B-8103-05E21E456BD8}" type="slidenum">
              <a:rPr lang="es-ES"/>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n-GB"/>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GB"/>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1CA545E1-89B1-4A5B-9A61-1602021C257F}" type="slidenum">
              <a:rPr lang="es-ES"/>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n-GB"/>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D8015544-2C3D-4D6D-BD96-322538ABFADF}" type="slidenum">
              <a:rPr lang="es-ES"/>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s-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F8C6908D-971C-4B9D-A29E-AFCA3B367EB3}" type="slidenum">
              <a:rPr lang="es-ES"/>
              <a:pPr/>
              <a:t>‹Nº›</a:t>
            </a:fld>
            <a:endParaRPr lang="es-ES"/>
          </a:p>
        </p:txBody>
      </p:sp>
      <p:sp>
        <p:nvSpPr>
          <p:cNvPr id="1031" name="Line 7"/>
          <p:cNvSpPr>
            <a:spLocks noChangeShapeType="1"/>
          </p:cNvSpPr>
          <p:nvPr userDrawn="1"/>
        </p:nvSpPr>
        <p:spPr bwMode="auto">
          <a:xfrm>
            <a:off x="155575" y="6259513"/>
            <a:ext cx="8567738" cy="0"/>
          </a:xfrm>
          <a:prstGeom prst="line">
            <a:avLst/>
          </a:prstGeom>
          <a:noFill/>
          <a:ln w="9525">
            <a:solidFill>
              <a:srgbClr val="FF3300"/>
            </a:solidFill>
            <a:round/>
            <a:headEnd/>
            <a:tailEnd/>
          </a:ln>
          <a:effectLst/>
        </p:spPr>
        <p:txBody>
          <a:bodyPr wrap="none" anchor="ctr"/>
          <a:lstStyle/>
          <a:p>
            <a:endParaRPr lang="en-GB"/>
          </a:p>
        </p:txBody>
      </p:sp>
      <p:sp>
        <p:nvSpPr>
          <p:cNvPr id="1032" name="Text Box 8"/>
          <p:cNvSpPr txBox="1">
            <a:spLocks noChangeArrowheads="1"/>
          </p:cNvSpPr>
          <p:nvPr userDrawn="1"/>
        </p:nvSpPr>
        <p:spPr bwMode="auto">
          <a:xfrm>
            <a:off x="7307263" y="6053138"/>
            <a:ext cx="1501775" cy="228600"/>
          </a:xfrm>
          <a:prstGeom prst="rect">
            <a:avLst/>
          </a:prstGeom>
          <a:noFill/>
          <a:ln w="9525">
            <a:noFill/>
            <a:miter lim="800000"/>
            <a:headEnd/>
            <a:tailEnd/>
          </a:ln>
          <a:effectLst/>
        </p:spPr>
        <p:txBody>
          <a:bodyPr>
            <a:spAutoFit/>
          </a:bodyPr>
          <a:lstStyle/>
          <a:p>
            <a:pPr algn="r">
              <a:spcBef>
                <a:spcPct val="50000"/>
              </a:spcBef>
            </a:pPr>
            <a:r>
              <a:rPr lang="es-ES" sz="900">
                <a:solidFill>
                  <a:srgbClr val="969696"/>
                </a:solidFill>
                <a:effectLst>
                  <a:outerShdw blurRad="38100" dist="38100" dir="2700000" algn="tl">
                    <a:srgbClr val="C0C0C0"/>
                  </a:outerShdw>
                </a:effectLst>
                <a:latin typeface="Verdana" pitchFamily="34" charset="0"/>
              </a:rPr>
              <a:t>www.aetic.es</a:t>
            </a:r>
          </a:p>
        </p:txBody>
      </p:sp>
      <p:sp>
        <p:nvSpPr>
          <p:cNvPr id="1033" name="Text Box 9"/>
          <p:cNvSpPr txBox="1">
            <a:spLocks noChangeArrowheads="1"/>
          </p:cNvSpPr>
          <p:nvPr userDrawn="1"/>
        </p:nvSpPr>
        <p:spPr bwMode="auto">
          <a:xfrm>
            <a:off x="1379538" y="6240463"/>
            <a:ext cx="5951537" cy="228600"/>
          </a:xfrm>
          <a:prstGeom prst="rect">
            <a:avLst/>
          </a:prstGeom>
          <a:noFill/>
          <a:ln w="9525">
            <a:noFill/>
            <a:miter lim="800000"/>
            <a:headEnd/>
            <a:tailEnd/>
          </a:ln>
          <a:effectLst/>
        </p:spPr>
        <p:txBody>
          <a:bodyPr>
            <a:spAutoFit/>
          </a:bodyPr>
          <a:lstStyle/>
          <a:p>
            <a:pPr algn="ctr">
              <a:spcBef>
                <a:spcPct val="50000"/>
              </a:spcBef>
            </a:pPr>
            <a:r>
              <a:rPr lang="es-ES_tradnl" sz="900">
                <a:solidFill>
                  <a:srgbClr val="969696"/>
                </a:solidFill>
                <a:effectLst>
                  <a:outerShdw blurRad="38100" dist="38100" dir="2700000" algn="tl">
                    <a:srgbClr val="C0C0C0"/>
                  </a:outerShdw>
                </a:effectLst>
                <a:latin typeface="Trebuchet MS" pitchFamily="34" charset="0"/>
              </a:rPr>
              <a:t>Oficina AproTECH de AETIC: Información y asesoramiento en la preparación de propuestas de I+D+I</a:t>
            </a:r>
            <a:endParaRPr lang="es-ES" sz="2400">
              <a:solidFill>
                <a:srgbClr val="990000"/>
              </a:solidFill>
              <a:effectLst>
                <a:outerShdw blurRad="38100" dist="38100" dir="2700000" algn="tl">
                  <a:srgbClr val="C0C0C0"/>
                </a:outerShdw>
              </a:effectLst>
              <a:latin typeface="Trebuchet MS" pitchFamily="34" charset="0"/>
            </a:endParaRPr>
          </a:p>
        </p:txBody>
      </p:sp>
      <p:pic>
        <p:nvPicPr>
          <p:cNvPr id="1034" name="Picture 10" descr="A_transparencia"/>
          <p:cNvPicPr>
            <a:picLocks noChangeAspect="1" noChangeArrowheads="1"/>
          </p:cNvPicPr>
          <p:nvPr userDrawn="1"/>
        </p:nvPicPr>
        <p:blipFill>
          <a:blip r:embed="rId15"/>
          <a:srcRect/>
          <a:stretch>
            <a:fillRect/>
          </a:stretch>
        </p:blipFill>
        <p:spPr bwMode="auto">
          <a:xfrm>
            <a:off x="4343400" y="3429000"/>
            <a:ext cx="4616450" cy="25638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http://english.ivsz.hu/SysRes/ITCTrainSkin/itctrainlogo.jp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bin"/><Relationship Id="rId7" Type="http://schemas.openxmlformats.org/officeDocument/2006/relationships/oleObject" Target="../embeddings/oleObject6.bin"/><Relationship Id="rId2" Type="http://schemas.openxmlformats.org/officeDocument/2006/relationships/slideLayout" Target="../slideLayouts/slideLayout13.xml"/><Relationship Id="rId1" Type="http://schemas.openxmlformats.org/officeDocument/2006/relationships/vmlDrawing" Target="../drawings/vmlDrawing2.vml"/><Relationship Id="rId6" Type="http://schemas.openxmlformats.org/officeDocument/2006/relationships/oleObject" Target="../embeddings/oleObject5.bin"/><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ext Box 2"/>
          <p:cNvSpPr txBox="1">
            <a:spLocks noChangeArrowheads="1"/>
          </p:cNvSpPr>
          <p:nvPr/>
        </p:nvSpPr>
        <p:spPr bwMode="auto">
          <a:xfrm>
            <a:off x="884238" y="3130550"/>
            <a:ext cx="7178675" cy="1190625"/>
          </a:xfrm>
          <a:prstGeom prst="rect">
            <a:avLst/>
          </a:prstGeom>
          <a:noFill/>
          <a:ln w="9525">
            <a:noFill/>
            <a:miter lim="800000"/>
            <a:headEnd/>
            <a:tailEnd/>
          </a:ln>
          <a:effectLst/>
        </p:spPr>
        <p:txBody>
          <a:bodyPr>
            <a:spAutoFit/>
          </a:bodyPr>
          <a:lstStyle/>
          <a:p>
            <a:pPr algn="ctr">
              <a:spcBef>
                <a:spcPct val="50000"/>
              </a:spcBef>
            </a:pPr>
            <a:r>
              <a:rPr lang="en-US" sz="3600" b="1" i="1">
                <a:solidFill>
                  <a:srgbClr val="000066"/>
                </a:solidFill>
                <a:effectLst>
                  <a:outerShdw blurRad="38100" dist="38100" dir="2700000" algn="tl">
                    <a:srgbClr val="C0C0C0"/>
                  </a:outerShdw>
                </a:effectLst>
                <a:latin typeface="Trebuchet MS" pitchFamily="34" charset="0"/>
              </a:rPr>
              <a:t>FP7: Scheduling, launch of the project, payments, reviews</a:t>
            </a:r>
            <a:endParaRPr lang="es-ES" sz="3600" b="1" i="1">
              <a:solidFill>
                <a:srgbClr val="000066"/>
              </a:solidFill>
              <a:effectLst>
                <a:outerShdw blurRad="38100" dist="38100" dir="2700000" algn="tl">
                  <a:srgbClr val="C0C0C0"/>
                </a:outerShdw>
              </a:effectLst>
              <a:latin typeface="Trebuchet MS" pitchFamily="34" charset="0"/>
            </a:endParaRPr>
          </a:p>
        </p:txBody>
      </p:sp>
      <p:pic>
        <p:nvPicPr>
          <p:cNvPr id="60419" name="Picture 3" descr="logo aetic(RGB)"/>
          <p:cNvPicPr>
            <a:picLocks noChangeAspect="1" noChangeArrowheads="1"/>
          </p:cNvPicPr>
          <p:nvPr/>
        </p:nvPicPr>
        <p:blipFill>
          <a:blip r:embed="rId2"/>
          <a:srcRect/>
          <a:stretch>
            <a:fillRect/>
          </a:stretch>
        </p:blipFill>
        <p:spPr bwMode="auto">
          <a:xfrm>
            <a:off x="619125" y="661988"/>
            <a:ext cx="3487738" cy="1570037"/>
          </a:xfrm>
          <a:prstGeom prst="rect">
            <a:avLst/>
          </a:prstGeom>
          <a:noFill/>
        </p:spPr>
      </p:pic>
      <p:pic>
        <p:nvPicPr>
          <p:cNvPr id="4" name="Picture 2" descr="ITCTrain"/>
          <p:cNvPicPr>
            <a:picLocks noChangeAspect="1" noChangeArrowheads="1"/>
          </p:cNvPicPr>
          <p:nvPr/>
        </p:nvPicPr>
        <p:blipFill>
          <a:blip r:embed="rId3" r:link="rId4"/>
          <a:srcRect/>
          <a:stretch>
            <a:fillRect/>
          </a:stretch>
        </p:blipFill>
        <p:spPr bwMode="auto">
          <a:xfrm>
            <a:off x="6705600" y="304800"/>
            <a:ext cx="2152650" cy="6858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9" name="Rectangle 3"/>
          <p:cNvSpPr>
            <a:spLocks noGrp="1" noChangeArrowheads="1"/>
          </p:cNvSpPr>
          <p:nvPr>
            <p:ph type="body" idx="1"/>
          </p:nvPr>
        </p:nvSpPr>
        <p:spPr/>
        <p:txBody>
          <a:bodyPr/>
          <a:lstStyle/>
          <a:p>
            <a:pPr>
              <a:lnSpc>
                <a:spcPct val="90000"/>
              </a:lnSpc>
              <a:buFontTx/>
              <a:buNone/>
            </a:pPr>
            <a:r>
              <a:rPr lang="en-US" sz="2400"/>
              <a:t>Each </a:t>
            </a:r>
            <a:r>
              <a:rPr lang="en-US" sz="2400" i="1"/>
              <a:t>beneficiary </a:t>
            </a:r>
            <a:r>
              <a:rPr lang="en-US" sz="2400"/>
              <a:t>shall:</a:t>
            </a:r>
          </a:p>
          <a:p>
            <a:pPr>
              <a:lnSpc>
                <a:spcPct val="90000"/>
              </a:lnSpc>
              <a:buFontTx/>
              <a:buNone/>
            </a:pPr>
            <a:r>
              <a:rPr lang="en-US" sz="2400"/>
              <a:t>m) have regard to the general principles of the Commission Recommendation of 11 March 2005 on the European Charter for Researchers and the Code of Conduct for the Recruitment of Researchers, in particular concerning the working conditions, transparency of recruitment processes, and career development of the researchers recruited for the </a:t>
            </a:r>
            <a:r>
              <a:rPr lang="en-US" sz="2400" i="1"/>
              <a:t>project</a:t>
            </a:r>
            <a:r>
              <a:rPr lang="en-US" sz="2400"/>
              <a:t>;</a:t>
            </a:r>
          </a:p>
          <a:p>
            <a:pPr>
              <a:lnSpc>
                <a:spcPct val="90000"/>
              </a:lnSpc>
              <a:buFontTx/>
              <a:buNone/>
            </a:pPr>
            <a:r>
              <a:rPr lang="en-US" sz="2400"/>
              <a:t>n) take every necessary precaution to avoid any risk of conflict of interest relating to economic interests, political or national affinities, family or emotional ties or any other interests liable to influence the impartial and objective performance of the </a:t>
            </a:r>
            <a:r>
              <a:rPr lang="en-US" sz="2400" i="1"/>
              <a:t>project.</a:t>
            </a:r>
          </a:p>
        </p:txBody>
      </p:sp>
      <p:sp>
        <p:nvSpPr>
          <p:cNvPr id="229380" name="Rectangle 4"/>
          <p:cNvSpPr>
            <a:spLocks noChangeArrowheads="1"/>
          </p:cNvSpPr>
          <p:nvPr/>
        </p:nvSpPr>
        <p:spPr bwMode="auto">
          <a:xfrm>
            <a:off x="457200" y="152400"/>
            <a:ext cx="8229600" cy="1066800"/>
          </a:xfrm>
          <a:prstGeom prst="rect">
            <a:avLst/>
          </a:prstGeom>
          <a:noFill/>
          <a:ln w="9525">
            <a:noFill/>
            <a:miter lim="800000"/>
            <a:headEnd/>
            <a:tailEnd/>
          </a:ln>
          <a:effectLst/>
        </p:spPr>
        <p:txBody>
          <a:bodyPr anchor="ctr"/>
          <a:lstStyle/>
          <a:p>
            <a:pPr algn="ctr"/>
            <a:r>
              <a:rPr lang="en-US" sz="4000">
                <a:solidFill>
                  <a:schemeClr val="tx2"/>
                </a:solidFill>
              </a:rPr>
              <a:t>The role of the partner (beneficiaries)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ChangeArrowheads="1"/>
          </p:cNvSpPr>
          <p:nvPr>
            <p:ph type="title"/>
          </p:nvPr>
        </p:nvSpPr>
        <p:spPr/>
        <p:txBody>
          <a:bodyPr/>
          <a:lstStyle/>
          <a:p>
            <a:r>
              <a:rPr lang="es-ES"/>
              <a:t>Reporting and Payments</a:t>
            </a:r>
          </a:p>
        </p:txBody>
      </p:sp>
      <p:sp>
        <p:nvSpPr>
          <p:cNvPr id="217091" name="Rectangle 3"/>
          <p:cNvSpPr>
            <a:spLocks noGrp="1" noChangeArrowheads="1"/>
          </p:cNvSpPr>
          <p:nvPr>
            <p:ph type="body" idx="1"/>
          </p:nvPr>
        </p:nvSpPr>
        <p:spPr/>
        <p:txBody>
          <a:bodyPr/>
          <a:lstStyle/>
          <a:p>
            <a:pPr>
              <a:lnSpc>
                <a:spcPct val="80000"/>
              </a:lnSpc>
            </a:pPr>
            <a:r>
              <a:rPr lang="en-US" sz="2000"/>
              <a:t>The </a:t>
            </a:r>
            <a:r>
              <a:rPr lang="en-US" sz="2000" i="1"/>
              <a:t>consortium </a:t>
            </a:r>
            <a:r>
              <a:rPr lang="en-US" sz="2000"/>
              <a:t>shall submit a </a:t>
            </a:r>
            <a:r>
              <a:rPr lang="en-US" sz="2000" b="1"/>
              <a:t>periodic report </a:t>
            </a:r>
            <a:r>
              <a:rPr lang="en-US" sz="2000"/>
              <a:t>to the </a:t>
            </a:r>
            <a:r>
              <a:rPr lang="en-US" sz="2000" i="1"/>
              <a:t>Commission </a:t>
            </a:r>
            <a:r>
              <a:rPr lang="en-US" sz="2000"/>
              <a:t>for each reporting period within 60 days after the end of each respective period</a:t>
            </a:r>
          </a:p>
          <a:p>
            <a:pPr>
              <a:lnSpc>
                <a:spcPct val="80000"/>
              </a:lnSpc>
            </a:pPr>
            <a:r>
              <a:rPr lang="en-US" sz="2000"/>
              <a:t>The </a:t>
            </a:r>
            <a:r>
              <a:rPr lang="en-US" sz="2000" i="1"/>
              <a:t>consortium </a:t>
            </a:r>
            <a:r>
              <a:rPr lang="en-US" sz="2000"/>
              <a:t>shall submit a </a:t>
            </a:r>
            <a:r>
              <a:rPr lang="en-US" sz="2000" b="1"/>
              <a:t>final report </a:t>
            </a:r>
            <a:r>
              <a:rPr lang="en-US" sz="2000"/>
              <a:t>to the </a:t>
            </a:r>
            <a:r>
              <a:rPr lang="en-US" sz="2000" i="1"/>
              <a:t>Commission </a:t>
            </a:r>
            <a:r>
              <a:rPr lang="en-US" sz="2000"/>
              <a:t>within 60 days after the end of the </a:t>
            </a:r>
            <a:r>
              <a:rPr lang="en-US" sz="2000" i="1"/>
              <a:t>project</a:t>
            </a:r>
            <a:r>
              <a:rPr lang="en-US" sz="2000"/>
              <a:t>. </a:t>
            </a:r>
          </a:p>
          <a:p>
            <a:pPr>
              <a:lnSpc>
                <a:spcPct val="80000"/>
              </a:lnSpc>
            </a:pPr>
            <a:r>
              <a:rPr lang="en-US" sz="2000"/>
              <a:t>The </a:t>
            </a:r>
            <a:r>
              <a:rPr lang="en-US" sz="2000" i="1"/>
              <a:t>coordinator </a:t>
            </a:r>
            <a:r>
              <a:rPr lang="en-US" sz="2000"/>
              <a:t>shall submit a report on the distribution of the </a:t>
            </a:r>
            <a:r>
              <a:rPr lang="en-US" sz="2000" i="1"/>
              <a:t>Community financial contribution </a:t>
            </a:r>
            <a:r>
              <a:rPr lang="en-US" sz="2000"/>
              <a:t>between </a:t>
            </a:r>
            <a:r>
              <a:rPr lang="en-US" sz="2000" i="1"/>
              <a:t>beneficiaries</a:t>
            </a:r>
            <a:r>
              <a:rPr lang="en-US" sz="2000"/>
              <a:t>. This report must be submitted 30 days after receipt of the final payment.</a:t>
            </a:r>
          </a:p>
          <a:p>
            <a:pPr>
              <a:lnSpc>
                <a:spcPct val="80000"/>
              </a:lnSpc>
            </a:pPr>
            <a:r>
              <a:rPr lang="en-US" sz="2000"/>
              <a:t>A </a:t>
            </a:r>
            <a:r>
              <a:rPr lang="en-US" sz="2000" b="1"/>
              <a:t>certificate on the financial statements </a:t>
            </a:r>
            <a:r>
              <a:rPr lang="en-US" sz="2000"/>
              <a:t>shall be submitted for claims of interim payments and final payments when the amount of the </a:t>
            </a:r>
            <a:r>
              <a:rPr lang="en-US" sz="2000" i="1"/>
              <a:t>Community financial contribution </a:t>
            </a:r>
            <a:r>
              <a:rPr lang="en-US" sz="2000"/>
              <a:t>claimed by a </a:t>
            </a:r>
            <a:r>
              <a:rPr lang="en-US" sz="2000" i="1"/>
              <a:t>beneficiary </a:t>
            </a:r>
            <a:r>
              <a:rPr lang="en-US" sz="2000"/>
              <a:t>under the form of reimbursement of costs is equal to or superior to EUR 375 000, when cumulated with all previous payments for which a certificate on the financial statements has not been submitted</a:t>
            </a:r>
          </a:p>
          <a:p>
            <a:pPr>
              <a:lnSpc>
                <a:spcPct val="80000"/>
              </a:lnSpc>
              <a:buFontTx/>
              <a:buNone/>
            </a:pPr>
            <a:endParaRPr lang="en-US" sz="2000"/>
          </a:p>
          <a:p>
            <a:pPr>
              <a:lnSpc>
                <a:spcPct val="80000"/>
              </a:lnSpc>
              <a:buFontTx/>
              <a:buNone/>
            </a:pPr>
            <a:r>
              <a:rPr lang="en-US" sz="2000"/>
              <a:t>… Annex II</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16" name="Rectangle 16"/>
          <p:cNvSpPr>
            <a:spLocks noGrp="1" noChangeArrowheads="1"/>
          </p:cNvSpPr>
          <p:nvPr>
            <p:ph type="title" sz="quarter"/>
          </p:nvPr>
        </p:nvSpPr>
        <p:spPr/>
        <p:txBody>
          <a:bodyPr/>
          <a:lstStyle/>
          <a:p>
            <a:r>
              <a:rPr lang="es-ES"/>
              <a:t>Grant agreement </a:t>
            </a:r>
          </a:p>
        </p:txBody>
      </p:sp>
      <p:graphicFrame>
        <p:nvGraphicFramePr>
          <p:cNvPr id="230405" name="Object 5"/>
          <p:cNvGraphicFramePr>
            <a:graphicFrameLocks noChangeAspect="1"/>
          </p:cNvGraphicFramePr>
          <p:nvPr>
            <p:ph sz="quarter" idx="1"/>
          </p:nvPr>
        </p:nvGraphicFramePr>
        <p:xfrm>
          <a:off x="1703388" y="1600200"/>
          <a:ext cx="1544637" cy="2185988"/>
        </p:xfrm>
        <a:graphic>
          <a:graphicData uri="http://schemas.openxmlformats.org/presentationml/2006/ole">
            <p:oleObj spid="_x0000_s230405" name="Acrobat Document" r:id="rId3" imgW="5667375" imgH="8020050" progId="AcroExch.Document.7">
              <p:embed/>
            </p:oleObj>
          </a:graphicData>
        </a:graphic>
      </p:graphicFrame>
      <p:graphicFrame>
        <p:nvGraphicFramePr>
          <p:cNvPr id="230409" name="Object 9"/>
          <p:cNvGraphicFramePr>
            <a:graphicFrameLocks noChangeAspect="1"/>
          </p:cNvGraphicFramePr>
          <p:nvPr>
            <p:ph sz="quarter" idx="2"/>
          </p:nvPr>
        </p:nvGraphicFramePr>
        <p:xfrm>
          <a:off x="5894388" y="1600200"/>
          <a:ext cx="1544637" cy="2185988"/>
        </p:xfrm>
        <a:graphic>
          <a:graphicData uri="http://schemas.openxmlformats.org/presentationml/2006/ole">
            <p:oleObj spid="_x0000_s230409" name="Acrobat Document" r:id="rId4" imgW="5667375" imgH="8020050" progId="AcroExch.Document.7">
              <p:embed/>
            </p:oleObj>
          </a:graphicData>
        </a:graphic>
      </p:graphicFrame>
      <p:graphicFrame>
        <p:nvGraphicFramePr>
          <p:cNvPr id="230412" name="Object 12"/>
          <p:cNvGraphicFramePr>
            <a:graphicFrameLocks noChangeAspect="1"/>
          </p:cNvGraphicFramePr>
          <p:nvPr>
            <p:ph sz="quarter" idx="3"/>
          </p:nvPr>
        </p:nvGraphicFramePr>
        <p:xfrm>
          <a:off x="1703388" y="3938588"/>
          <a:ext cx="1546225" cy="2187575"/>
        </p:xfrm>
        <a:graphic>
          <a:graphicData uri="http://schemas.openxmlformats.org/presentationml/2006/ole">
            <p:oleObj spid="_x0000_s230412" name="Acrobat Document" r:id="rId5" imgW="5667375" imgH="8020050" progId="AcroExch.Document.7">
              <p:embed/>
            </p:oleObj>
          </a:graphicData>
        </a:graphic>
      </p:graphicFrame>
      <p:sp>
        <p:nvSpPr>
          <p:cNvPr id="230408" name="Text Box 8"/>
          <p:cNvSpPr txBox="1">
            <a:spLocks noChangeArrowheads="1"/>
          </p:cNvSpPr>
          <p:nvPr/>
        </p:nvSpPr>
        <p:spPr bwMode="auto">
          <a:xfrm>
            <a:off x="5943600" y="3581400"/>
            <a:ext cx="1600200" cy="366713"/>
          </a:xfrm>
          <a:prstGeom prst="rect">
            <a:avLst/>
          </a:prstGeom>
          <a:noFill/>
          <a:ln w="9525">
            <a:noFill/>
            <a:miter lim="800000"/>
            <a:headEnd/>
            <a:tailEnd/>
          </a:ln>
          <a:effectLst/>
        </p:spPr>
        <p:txBody>
          <a:bodyPr>
            <a:spAutoFit/>
          </a:bodyPr>
          <a:lstStyle/>
          <a:p>
            <a:pPr>
              <a:spcBef>
                <a:spcPct val="50000"/>
              </a:spcBef>
            </a:pPr>
            <a:r>
              <a:rPr lang="es-ES"/>
              <a:t>Annex VII D</a:t>
            </a:r>
          </a:p>
        </p:txBody>
      </p:sp>
      <p:graphicFrame>
        <p:nvGraphicFramePr>
          <p:cNvPr id="230415" name="Object 15"/>
          <p:cNvGraphicFramePr>
            <a:graphicFrameLocks noChangeAspect="1"/>
          </p:cNvGraphicFramePr>
          <p:nvPr>
            <p:ph sz="quarter" idx="4"/>
          </p:nvPr>
        </p:nvGraphicFramePr>
        <p:xfrm>
          <a:off x="5894388" y="3938588"/>
          <a:ext cx="1546225" cy="2187575"/>
        </p:xfrm>
        <a:graphic>
          <a:graphicData uri="http://schemas.openxmlformats.org/presentationml/2006/ole">
            <p:oleObj spid="_x0000_s230415" name="Acrobat Document" r:id="rId6" imgW="5667375" imgH="8020050" progId="AcroExch.Document.7">
              <p:embed/>
            </p:oleObj>
          </a:graphicData>
        </a:graphic>
      </p:graphicFrame>
      <p:graphicFrame>
        <p:nvGraphicFramePr>
          <p:cNvPr id="230418" name="Object 18"/>
          <p:cNvGraphicFramePr>
            <a:graphicFrameLocks noChangeAspect="1"/>
          </p:cNvGraphicFramePr>
          <p:nvPr/>
        </p:nvGraphicFramePr>
        <p:xfrm>
          <a:off x="3581400" y="2286000"/>
          <a:ext cx="2139950" cy="1512888"/>
        </p:xfrm>
        <a:graphic>
          <a:graphicData uri="http://schemas.openxmlformats.org/presentationml/2006/ole">
            <p:oleObj spid="_x0000_s230418" name="Acrobat Document" r:id="rId7" imgW="8020050" imgH="5667375" progId="AcroExch.Document.7">
              <p:embed/>
            </p:oleObj>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250825" y="260350"/>
            <a:ext cx="8229600" cy="1143000"/>
          </a:xfrm>
        </p:spPr>
        <p:txBody>
          <a:bodyPr/>
          <a:lstStyle/>
          <a:p>
            <a:r>
              <a:rPr lang="en-US">
                <a:solidFill>
                  <a:schemeClr val="accent2"/>
                </a:solidFill>
              </a:rPr>
              <a:t>General Roadmap</a:t>
            </a:r>
          </a:p>
        </p:txBody>
      </p:sp>
      <p:sp>
        <p:nvSpPr>
          <p:cNvPr id="56323" name="Rectangle 3"/>
          <p:cNvSpPr>
            <a:spLocks noGrp="1" noChangeArrowheads="1"/>
          </p:cNvSpPr>
          <p:nvPr>
            <p:ph type="body" idx="1"/>
          </p:nvPr>
        </p:nvSpPr>
        <p:spPr>
          <a:xfrm>
            <a:off x="457200" y="1295400"/>
            <a:ext cx="8229600" cy="4525963"/>
          </a:xfrm>
        </p:spPr>
        <p:txBody>
          <a:bodyPr/>
          <a:lstStyle/>
          <a:p>
            <a:pPr>
              <a:lnSpc>
                <a:spcPct val="90000"/>
              </a:lnSpc>
              <a:buFontTx/>
              <a:buNone/>
            </a:pPr>
            <a:r>
              <a:rPr lang="en-US" sz="2800"/>
              <a:t>1.- </a:t>
            </a:r>
            <a:r>
              <a:rPr lang="en-US" sz="2800">
                <a:solidFill>
                  <a:schemeClr val="accent2"/>
                </a:solidFill>
              </a:rPr>
              <a:t>Idea</a:t>
            </a:r>
            <a:r>
              <a:rPr lang="en-US" sz="2800"/>
              <a:t> of the project</a:t>
            </a:r>
          </a:p>
          <a:p>
            <a:pPr>
              <a:lnSpc>
                <a:spcPct val="90000"/>
              </a:lnSpc>
              <a:buFontTx/>
              <a:buNone/>
            </a:pPr>
            <a:r>
              <a:rPr lang="en-US" sz="2800"/>
              <a:t>2.- Find the proper call</a:t>
            </a:r>
          </a:p>
          <a:p>
            <a:pPr>
              <a:lnSpc>
                <a:spcPct val="90000"/>
              </a:lnSpc>
              <a:buFontTx/>
              <a:buNone/>
            </a:pPr>
            <a:r>
              <a:rPr lang="en-US" sz="2800"/>
              <a:t>3.- Proposal </a:t>
            </a:r>
            <a:r>
              <a:rPr lang="en-US" sz="2800">
                <a:solidFill>
                  <a:schemeClr val="accent2"/>
                </a:solidFill>
              </a:rPr>
              <a:t>preparation*</a:t>
            </a:r>
          </a:p>
          <a:p>
            <a:pPr>
              <a:lnSpc>
                <a:spcPct val="90000"/>
              </a:lnSpc>
              <a:buFontTx/>
              <a:buNone/>
            </a:pPr>
            <a:r>
              <a:rPr lang="en-US" sz="2800"/>
              <a:t>4.- Proposal submission </a:t>
            </a:r>
          </a:p>
          <a:p>
            <a:pPr>
              <a:lnSpc>
                <a:spcPct val="90000"/>
              </a:lnSpc>
              <a:buFontTx/>
              <a:buNone/>
            </a:pPr>
            <a:r>
              <a:rPr lang="en-US" sz="2800"/>
              <a:t>5.- </a:t>
            </a:r>
            <a:r>
              <a:rPr lang="en-US" sz="2800">
                <a:solidFill>
                  <a:schemeClr val="accent2"/>
                </a:solidFill>
              </a:rPr>
              <a:t>Evaluation</a:t>
            </a:r>
            <a:r>
              <a:rPr lang="en-US" sz="2800"/>
              <a:t> Summary Report</a:t>
            </a:r>
          </a:p>
          <a:p>
            <a:pPr>
              <a:lnSpc>
                <a:spcPct val="90000"/>
              </a:lnSpc>
              <a:buFontTx/>
              <a:buNone/>
            </a:pPr>
            <a:r>
              <a:rPr lang="en-US" sz="2800"/>
              <a:t>6.- Creation of the </a:t>
            </a:r>
            <a:r>
              <a:rPr lang="en-US" sz="2800">
                <a:solidFill>
                  <a:schemeClr val="accent2"/>
                </a:solidFill>
              </a:rPr>
              <a:t>CA</a:t>
            </a:r>
          </a:p>
          <a:p>
            <a:pPr>
              <a:lnSpc>
                <a:spcPct val="90000"/>
              </a:lnSpc>
              <a:buFontTx/>
              <a:buNone/>
            </a:pPr>
            <a:r>
              <a:rPr lang="en-US" sz="2800"/>
              <a:t>7.- Negotiation of the financial part</a:t>
            </a:r>
          </a:p>
          <a:p>
            <a:pPr>
              <a:lnSpc>
                <a:spcPct val="90000"/>
              </a:lnSpc>
              <a:buFontTx/>
              <a:buNone/>
            </a:pPr>
            <a:r>
              <a:rPr lang="en-US" sz="2800"/>
              <a:t>8.- Grant agreement</a:t>
            </a:r>
          </a:p>
          <a:p>
            <a:pPr>
              <a:lnSpc>
                <a:spcPct val="90000"/>
              </a:lnSpc>
              <a:buFontTx/>
              <a:buNone/>
            </a:pPr>
            <a:r>
              <a:rPr lang="en-US" sz="2800"/>
              <a:t>9.- Performance of the Project</a:t>
            </a:r>
          </a:p>
        </p:txBody>
      </p:sp>
      <p:sp>
        <p:nvSpPr>
          <p:cNvPr id="56325" name="AutoShape 5"/>
          <p:cNvSpPr>
            <a:spLocks noChangeArrowheads="1"/>
          </p:cNvSpPr>
          <p:nvPr/>
        </p:nvSpPr>
        <p:spPr bwMode="auto">
          <a:xfrm>
            <a:off x="6096000" y="5029200"/>
            <a:ext cx="1828800" cy="533400"/>
          </a:xfrm>
          <a:prstGeom prst="leftArrow">
            <a:avLst>
              <a:gd name="adj1" fmla="val 50000"/>
              <a:gd name="adj2" fmla="val 85714"/>
            </a:avLst>
          </a:prstGeom>
          <a:solidFill>
            <a:srgbClr val="FFFF00"/>
          </a:solidFill>
          <a:ln w="9525">
            <a:solidFill>
              <a:schemeClr val="tx1"/>
            </a:solidFill>
            <a:miter lim="800000"/>
            <a:headEnd/>
            <a:tailEnd/>
          </a:ln>
          <a:effectLst/>
        </p:spPr>
        <p:txBody>
          <a:bodyPr wrap="none" anchor="ctr"/>
          <a:lstStyle/>
          <a:p>
            <a:endParaRPr lang="en-GB"/>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a:xfrm>
            <a:off x="611188" y="560388"/>
            <a:ext cx="8388350" cy="900112"/>
          </a:xfrm>
        </p:spPr>
        <p:txBody>
          <a:bodyPr/>
          <a:lstStyle/>
          <a:p>
            <a:r>
              <a:rPr lang="en-US" sz="2800" b="1"/>
              <a:t>Fundamental Concepts</a:t>
            </a:r>
            <a:r>
              <a:rPr lang="en-US" sz="2800" b="1" i="1"/>
              <a:t> </a:t>
            </a:r>
            <a:br>
              <a:rPr lang="en-US" sz="2800" b="1" i="1"/>
            </a:br>
            <a:r>
              <a:rPr lang="en-US" sz="2800" b="1" i="1"/>
              <a:t>Summary of </a:t>
            </a:r>
            <a:r>
              <a:rPr lang="en-US" sz="2800" b="1" i="1">
                <a:sym typeface="Wingdings" pitchFamily="2" charset="2"/>
              </a:rPr>
              <a:t>Key Phase Characteristics</a:t>
            </a:r>
            <a:r>
              <a:rPr lang="en-US" sz="3900" b="1" i="1">
                <a:sym typeface="Wingdings" pitchFamily="2" charset="2"/>
              </a:rPr>
              <a:t> </a:t>
            </a:r>
            <a:r>
              <a:rPr lang="en-GB" sz="3900" b="1" i="1"/>
              <a:t/>
            </a:r>
            <a:br>
              <a:rPr lang="en-GB" sz="3900" b="1" i="1"/>
            </a:br>
            <a:endParaRPr lang="en-US" sz="3900" b="1" i="1"/>
          </a:p>
        </p:txBody>
      </p:sp>
      <p:cxnSp>
        <p:nvCxnSpPr>
          <p:cNvPr id="126979" name="AutoShape 3"/>
          <p:cNvCxnSpPr>
            <a:cxnSpLocks noChangeAspect="1" noChangeShapeType="1"/>
          </p:cNvCxnSpPr>
          <p:nvPr/>
        </p:nvCxnSpPr>
        <p:spPr bwMode="auto">
          <a:xfrm rot="10800000" flipH="1" flipV="1">
            <a:off x="6870700" y="2873375"/>
            <a:ext cx="166688" cy="793750"/>
          </a:xfrm>
          <a:prstGeom prst="bentConnector3">
            <a:avLst>
              <a:gd name="adj1" fmla="val -11815"/>
            </a:avLst>
          </a:prstGeom>
          <a:noFill/>
          <a:ln w="9525">
            <a:solidFill>
              <a:srgbClr val="FFCC00"/>
            </a:solidFill>
            <a:miter lim="800000"/>
            <a:headEnd/>
            <a:tailEnd/>
          </a:ln>
          <a:effectLst/>
        </p:spPr>
      </p:cxnSp>
      <p:cxnSp>
        <p:nvCxnSpPr>
          <p:cNvPr id="126980" name="AutoShape 4"/>
          <p:cNvCxnSpPr>
            <a:cxnSpLocks noChangeAspect="1" noChangeShapeType="1"/>
          </p:cNvCxnSpPr>
          <p:nvPr/>
        </p:nvCxnSpPr>
        <p:spPr bwMode="auto">
          <a:xfrm rot="10800000" flipH="1" flipV="1">
            <a:off x="6870700" y="2814638"/>
            <a:ext cx="166688" cy="1365250"/>
          </a:xfrm>
          <a:prstGeom prst="bentConnector3">
            <a:avLst>
              <a:gd name="adj1" fmla="val -11815"/>
            </a:avLst>
          </a:prstGeom>
          <a:noFill/>
          <a:ln w="9525">
            <a:solidFill>
              <a:srgbClr val="FFCC00"/>
            </a:solidFill>
            <a:miter lim="800000"/>
            <a:headEnd/>
            <a:tailEnd/>
          </a:ln>
          <a:effectLst/>
        </p:spPr>
      </p:cxnSp>
      <p:cxnSp>
        <p:nvCxnSpPr>
          <p:cNvPr id="126981" name="AutoShape 5"/>
          <p:cNvCxnSpPr>
            <a:cxnSpLocks noChangeAspect="1" noChangeShapeType="1"/>
          </p:cNvCxnSpPr>
          <p:nvPr/>
        </p:nvCxnSpPr>
        <p:spPr bwMode="auto">
          <a:xfrm rot="10800000" flipH="1" flipV="1">
            <a:off x="6870700" y="2814638"/>
            <a:ext cx="166688" cy="2154237"/>
          </a:xfrm>
          <a:prstGeom prst="bentConnector3">
            <a:avLst>
              <a:gd name="adj1" fmla="val -14963"/>
            </a:avLst>
          </a:prstGeom>
          <a:noFill/>
          <a:ln w="9525">
            <a:solidFill>
              <a:srgbClr val="FFCC00"/>
            </a:solidFill>
            <a:miter lim="800000"/>
            <a:headEnd/>
            <a:tailEnd/>
          </a:ln>
          <a:effectLst/>
        </p:spPr>
      </p:cxnSp>
      <p:cxnSp>
        <p:nvCxnSpPr>
          <p:cNvPr id="126982" name="AutoShape 6"/>
          <p:cNvCxnSpPr>
            <a:cxnSpLocks noChangeAspect="1" noChangeShapeType="1"/>
          </p:cNvCxnSpPr>
          <p:nvPr/>
        </p:nvCxnSpPr>
        <p:spPr bwMode="auto">
          <a:xfrm rot="10800000" flipH="1" flipV="1">
            <a:off x="6870700" y="3798888"/>
            <a:ext cx="165100" cy="793750"/>
          </a:xfrm>
          <a:prstGeom prst="bentConnector3">
            <a:avLst>
              <a:gd name="adj1" fmla="val -11815"/>
            </a:avLst>
          </a:prstGeom>
          <a:noFill/>
          <a:ln w="9525">
            <a:solidFill>
              <a:srgbClr val="FFCC00"/>
            </a:solidFill>
            <a:miter lim="800000"/>
            <a:headEnd/>
            <a:tailEnd/>
          </a:ln>
          <a:effectLst/>
        </p:spPr>
      </p:cxnSp>
      <p:cxnSp>
        <p:nvCxnSpPr>
          <p:cNvPr id="126983" name="AutoShape 7"/>
          <p:cNvCxnSpPr>
            <a:cxnSpLocks noChangeAspect="1" noChangeShapeType="1"/>
          </p:cNvCxnSpPr>
          <p:nvPr/>
        </p:nvCxnSpPr>
        <p:spPr bwMode="auto">
          <a:xfrm rot="10800000" flipH="1" flipV="1">
            <a:off x="6869113" y="2392363"/>
            <a:ext cx="165100" cy="793750"/>
          </a:xfrm>
          <a:prstGeom prst="bentConnector3">
            <a:avLst>
              <a:gd name="adj1" fmla="val -11815"/>
            </a:avLst>
          </a:prstGeom>
          <a:noFill/>
          <a:ln w="9525">
            <a:solidFill>
              <a:srgbClr val="FFCC00"/>
            </a:solidFill>
            <a:miter lim="800000"/>
            <a:headEnd/>
            <a:tailEnd/>
          </a:ln>
          <a:effectLst/>
        </p:spPr>
      </p:cxnSp>
      <p:cxnSp>
        <p:nvCxnSpPr>
          <p:cNvPr id="126984" name="AutoShape 8"/>
          <p:cNvCxnSpPr>
            <a:cxnSpLocks noChangeAspect="1" noChangeShapeType="1"/>
          </p:cNvCxnSpPr>
          <p:nvPr/>
        </p:nvCxnSpPr>
        <p:spPr bwMode="auto">
          <a:xfrm rot="10800000" flipH="1" flipV="1">
            <a:off x="6867525" y="4492625"/>
            <a:ext cx="166688" cy="793750"/>
          </a:xfrm>
          <a:prstGeom prst="bentConnector3">
            <a:avLst>
              <a:gd name="adj1" fmla="val -11815"/>
            </a:avLst>
          </a:prstGeom>
          <a:noFill/>
          <a:ln w="9525">
            <a:solidFill>
              <a:srgbClr val="FFCC00"/>
            </a:solidFill>
            <a:miter lim="800000"/>
            <a:headEnd/>
            <a:tailEnd/>
          </a:ln>
          <a:effectLst/>
        </p:spPr>
      </p:cxnSp>
      <p:sp>
        <p:nvSpPr>
          <p:cNvPr id="126985" name="AutoShape 9"/>
          <p:cNvSpPr>
            <a:spLocks noChangeAspect="1" noChangeArrowheads="1"/>
          </p:cNvSpPr>
          <p:nvPr/>
        </p:nvSpPr>
        <p:spPr bwMode="auto">
          <a:xfrm>
            <a:off x="6269038" y="1952625"/>
            <a:ext cx="2057400" cy="858838"/>
          </a:xfrm>
          <a:prstGeom prst="homePlate">
            <a:avLst>
              <a:gd name="adj" fmla="val 59889"/>
            </a:avLst>
          </a:prstGeom>
          <a:gradFill rotWithShape="1">
            <a:gsLst>
              <a:gs pos="0">
                <a:srgbClr val="00E2A7"/>
              </a:gs>
              <a:gs pos="100000">
                <a:srgbClr val="00ACA7"/>
              </a:gs>
            </a:gsLst>
            <a:lin ang="0" scaled="1"/>
          </a:gradFill>
          <a:ln w="9525">
            <a:solidFill>
              <a:srgbClr val="FFE989"/>
            </a:solidFill>
            <a:miter lim="800000"/>
            <a:headEnd/>
            <a:tailEnd/>
          </a:ln>
          <a:effectLst/>
        </p:spPr>
        <p:txBody>
          <a:bodyPr anchor="ctr"/>
          <a:lstStyle/>
          <a:p>
            <a:pPr algn="r"/>
            <a:r>
              <a:rPr lang="el-GR" sz="1400" b="1">
                <a:solidFill>
                  <a:srgbClr val="330033"/>
                </a:solidFill>
                <a:latin typeface="Franklin Gothic Book" pitchFamily="34" charset="0"/>
              </a:rPr>
              <a:t> 5. </a:t>
            </a:r>
            <a:r>
              <a:rPr lang="en-US" sz="1400" b="1">
                <a:solidFill>
                  <a:srgbClr val="330033"/>
                </a:solidFill>
                <a:latin typeface="Franklin Gothic Book" pitchFamily="34" charset="0"/>
              </a:rPr>
              <a:t>Roll-Out &amp; Implementation</a:t>
            </a:r>
          </a:p>
        </p:txBody>
      </p:sp>
      <p:sp>
        <p:nvSpPr>
          <p:cNvPr id="126986" name="Text Box 10"/>
          <p:cNvSpPr txBox="1">
            <a:spLocks noChangeAspect="1" noChangeArrowheads="1"/>
          </p:cNvSpPr>
          <p:nvPr/>
        </p:nvSpPr>
        <p:spPr bwMode="auto">
          <a:xfrm>
            <a:off x="2528888" y="3484563"/>
            <a:ext cx="1189037" cy="596900"/>
          </a:xfrm>
          <a:prstGeom prst="rect">
            <a:avLst/>
          </a:prstGeom>
          <a:solidFill>
            <a:srgbClr val="FDF0BB"/>
          </a:solidFill>
          <a:ln w="9525">
            <a:noFill/>
            <a:miter lim="800000"/>
            <a:headEnd/>
            <a:tailEnd/>
          </a:ln>
          <a:effectLst>
            <a:outerShdw dist="45791" dir="19578596" algn="ctr" rotWithShape="0">
              <a:srgbClr val="FFCC00"/>
            </a:outerShdw>
          </a:effectLst>
        </p:spPr>
        <p:txBody>
          <a:bodyPr>
            <a:spAutoFit/>
          </a:bodyPr>
          <a:lstStyle/>
          <a:p>
            <a:pPr marL="177800" indent="-177800">
              <a:spcBef>
                <a:spcPct val="50000"/>
              </a:spcBef>
              <a:buClr>
                <a:srgbClr val="FF6600"/>
              </a:buClr>
              <a:buFont typeface="Wingdings" pitchFamily="2" charset="2"/>
              <a:buChar char="§"/>
            </a:pPr>
            <a:r>
              <a:rPr lang="en-US" sz="1100" b="1">
                <a:solidFill>
                  <a:srgbClr val="330033"/>
                </a:solidFill>
              </a:rPr>
              <a:t>Establish contacts &amp; agreements</a:t>
            </a:r>
          </a:p>
        </p:txBody>
      </p:sp>
      <p:sp>
        <p:nvSpPr>
          <p:cNvPr id="126987" name="Text Box 11"/>
          <p:cNvSpPr txBox="1">
            <a:spLocks noChangeAspect="1" noChangeArrowheads="1"/>
          </p:cNvSpPr>
          <p:nvPr/>
        </p:nvSpPr>
        <p:spPr bwMode="auto">
          <a:xfrm>
            <a:off x="2528888" y="2989263"/>
            <a:ext cx="1168400" cy="428625"/>
          </a:xfrm>
          <a:prstGeom prst="rect">
            <a:avLst/>
          </a:prstGeom>
          <a:solidFill>
            <a:srgbClr val="FDF0BB"/>
          </a:solidFill>
          <a:ln w="9525">
            <a:noFill/>
            <a:miter lim="800000"/>
            <a:headEnd/>
            <a:tailEnd/>
          </a:ln>
          <a:effectLst>
            <a:outerShdw dist="45791" dir="19578596" algn="ctr" rotWithShape="0">
              <a:srgbClr val="FFCC00"/>
            </a:outerShdw>
          </a:effectLst>
        </p:spPr>
        <p:txBody>
          <a:bodyPr>
            <a:spAutoFit/>
          </a:bodyPr>
          <a:lstStyle/>
          <a:p>
            <a:pPr marL="177800" indent="-177800">
              <a:spcBef>
                <a:spcPct val="50000"/>
              </a:spcBef>
              <a:buClr>
                <a:srgbClr val="FF6600"/>
              </a:buClr>
              <a:buFont typeface="Wingdings" pitchFamily="2" charset="2"/>
              <a:buChar char="§"/>
            </a:pPr>
            <a:r>
              <a:rPr lang="en-US" sz="1100" b="1">
                <a:solidFill>
                  <a:srgbClr val="330033"/>
                </a:solidFill>
              </a:rPr>
              <a:t>Partner search</a:t>
            </a:r>
          </a:p>
        </p:txBody>
      </p:sp>
      <p:sp>
        <p:nvSpPr>
          <p:cNvPr id="126988" name="Text Box 12"/>
          <p:cNvSpPr txBox="1">
            <a:spLocks noChangeAspect="1" noChangeArrowheads="1"/>
          </p:cNvSpPr>
          <p:nvPr/>
        </p:nvSpPr>
        <p:spPr bwMode="auto">
          <a:xfrm>
            <a:off x="7015163" y="3500438"/>
            <a:ext cx="1114425" cy="428625"/>
          </a:xfrm>
          <a:prstGeom prst="rect">
            <a:avLst/>
          </a:prstGeom>
          <a:solidFill>
            <a:srgbClr val="FDF0BB"/>
          </a:solidFill>
          <a:ln w="9525">
            <a:noFill/>
            <a:miter lim="800000"/>
            <a:headEnd/>
            <a:tailEnd/>
          </a:ln>
          <a:effectLst>
            <a:outerShdw dist="45791" dir="19578596" algn="ctr" rotWithShape="0">
              <a:srgbClr val="FFCC00"/>
            </a:outerShdw>
          </a:effectLst>
        </p:spPr>
        <p:txBody>
          <a:bodyPr>
            <a:spAutoFit/>
          </a:bodyPr>
          <a:lstStyle/>
          <a:p>
            <a:pPr marL="177800" indent="-177800">
              <a:spcBef>
                <a:spcPct val="50000"/>
              </a:spcBef>
              <a:buClr>
                <a:srgbClr val="FF6600"/>
              </a:buClr>
              <a:buFont typeface="Wingdings" pitchFamily="2" charset="2"/>
              <a:buChar char="§"/>
            </a:pPr>
            <a:r>
              <a:rPr lang="en-US" sz="1100" b="1">
                <a:solidFill>
                  <a:srgbClr val="330033"/>
                </a:solidFill>
              </a:rPr>
              <a:t>Admin.  </a:t>
            </a:r>
            <a:r>
              <a:rPr lang="el-GR" sz="1100" b="1">
                <a:solidFill>
                  <a:srgbClr val="330033"/>
                </a:solidFill>
              </a:rPr>
              <a:t>&amp; </a:t>
            </a:r>
            <a:r>
              <a:rPr lang="en-US" sz="1100" b="1">
                <a:solidFill>
                  <a:srgbClr val="330033"/>
                </a:solidFill>
              </a:rPr>
              <a:t>Legal Mgt </a:t>
            </a:r>
          </a:p>
        </p:txBody>
      </p:sp>
      <p:sp>
        <p:nvSpPr>
          <p:cNvPr id="126989" name="Text Box 13"/>
          <p:cNvSpPr txBox="1">
            <a:spLocks noChangeAspect="1" noChangeArrowheads="1"/>
          </p:cNvSpPr>
          <p:nvPr/>
        </p:nvSpPr>
        <p:spPr bwMode="auto">
          <a:xfrm>
            <a:off x="7016750" y="4044950"/>
            <a:ext cx="1114425" cy="596900"/>
          </a:xfrm>
          <a:prstGeom prst="rect">
            <a:avLst/>
          </a:prstGeom>
          <a:solidFill>
            <a:srgbClr val="FDF0BB"/>
          </a:solidFill>
          <a:ln w="9525">
            <a:noFill/>
            <a:miter lim="800000"/>
            <a:headEnd/>
            <a:tailEnd/>
          </a:ln>
          <a:effectLst>
            <a:outerShdw dist="45791" dir="19578596" algn="ctr" rotWithShape="0">
              <a:srgbClr val="FFCC00"/>
            </a:outerShdw>
          </a:effectLst>
        </p:spPr>
        <p:txBody>
          <a:bodyPr>
            <a:spAutoFit/>
          </a:bodyPr>
          <a:lstStyle/>
          <a:p>
            <a:pPr marL="177800" indent="-177800">
              <a:spcBef>
                <a:spcPct val="50000"/>
              </a:spcBef>
              <a:buClr>
                <a:srgbClr val="FF6600"/>
              </a:buClr>
              <a:buFont typeface="Wingdings" pitchFamily="2" charset="2"/>
              <a:buChar char="§"/>
            </a:pPr>
            <a:r>
              <a:rPr lang="en-US" sz="1100" b="1">
                <a:solidFill>
                  <a:srgbClr val="330033"/>
                </a:solidFill>
              </a:rPr>
              <a:t>Payments &amp; Financ.  Mgt </a:t>
            </a:r>
          </a:p>
        </p:txBody>
      </p:sp>
      <p:sp>
        <p:nvSpPr>
          <p:cNvPr id="126990" name="Text Box 14"/>
          <p:cNvSpPr txBox="1">
            <a:spLocks noChangeAspect="1" noChangeArrowheads="1"/>
          </p:cNvSpPr>
          <p:nvPr/>
        </p:nvSpPr>
        <p:spPr bwMode="auto">
          <a:xfrm>
            <a:off x="7016750" y="5132388"/>
            <a:ext cx="1114425" cy="260350"/>
          </a:xfrm>
          <a:prstGeom prst="rect">
            <a:avLst/>
          </a:prstGeom>
          <a:solidFill>
            <a:srgbClr val="FDF0BB"/>
          </a:solidFill>
          <a:ln w="9525">
            <a:noFill/>
            <a:miter lim="800000"/>
            <a:headEnd/>
            <a:tailEnd/>
          </a:ln>
          <a:effectLst>
            <a:outerShdw dist="45791" dir="19578596" algn="ctr" rotWithShape="0">
              <a:srgbClr val="FFCC00"/>
            </a:outerShdw>
          </a:effectLst>
        </p:spPr>
        <p:txBody>
          <a:bodyPr>
            <a:spAutoFit/>
          </a:bodyPr>
          <a:lstStyle/>
          <a:p>
            <a:pPr marL="177800" indent="-177800">
              <a:spcBef>
                <a:spcPct val="50000"/>
              </a:spcBef>
              <a:buClr>
                <a:srgbClr val="FF6600"/>
              </a:buClr>
              <a:buFont typeface="Wingdings" pitchFamily="2" charset="2"/>
              <a:buChar char="§"/>
            </a:pPr>
            <a:r>
              <a:rPr lang="en-US" sz="1100" b="1">
                <a:solidFill>
                  <a:srgbClr val="330033"/>
                </a:solidFill>
              </a:rPr>
              <a:t>Auditing </a:t>
            </a:r>
          </a:p>
        </p:txBody>
      </p:sp>
      <p:sp>
        <p:nvSpPr>
          <p:cNvPr id="126991" name="Text Box 15"/>
          <p:cNvSpPr txBox="1">
            <a:spLocks noChangeAspect="1" noChangeArrowheads="1"/>
          </p:cNvSpPr>
          <p:nvPr/>
        </p:nvSpPr>
        <p:spPr bwMode="auto">
          <a:xfrm>
            <a:off x="7016750" y="5508625"/>
            <a:ext cx="1114425" cy="260350"/>
          </a:xfrm>
          <a:prstGeom prst="rect">
            <a:avLst/>
          </a:prstGeom>
          <a:solidFill>
            <a:srgbClr val="FDF0BB"/>
          </a:solidFill>
          <a:ln w="9525">
            <a:noFill/>
            <a:miter lim="800000"/>
            <a:headEnd/>
            <a:tailEnd/>
          </a:ln>
          <a:effectLst>
            <a:outerShdw dist="45791" dir="19578596" algn="ctr" rotWithShape="0">
              <a:srgbClr val="FFCC00"/>
            </a:outerShdw>
          </a:effectLst>
        </p:spPr>
        <p:txBody>
          <a:bodyPr>
            <a:spAutoFit/>
          </a:bodyPr>
          <a:lstStyle/>
          <a:p>
            <a:pPr marL="177800" indent="-177800">
              <a:spcBef>
                <a:spcPct val="50000"/>
              </a:spcBef>
              <a:buClr>
                <a:srgbClr val="FF6600"/>
              </a:buClr>
              <a:buFont typeface="Wingdings" pitchFamily="2" charset="2"/>
              <a:buChar char="§"/>
            </a:pPr>
            <a:r>
              <a:rPr lang="en-US" sz="1100" b="1">
                <a:solidFill>
                  <a:srgbClr val="330033"/>
                </a:solidFill>
              </a:rPr>
              <a:t>Reporting</a:t>
            </a:r>
          </a:p>
        </p:txBody>
      </p:sp>
      <p:sp>
        <p:nvSpPr>
          <p:cNvPr id="126992" name="Text Box 16"/>
          <p:cNvSpPr txBox="1">
            <a:spLocks noChangeAspect="1" noChangeArrowheads="1"/>
          </p:cNvSpPr>
          <p:nvPr/>
        </p:nvSpPr>
        <p:spPr bwMode="auto">
          <a:xfrm>
            <a:off x="7016750" y="4756150"/>
            <a:ext cx="1114425" cy="260350"/>
          </a:xfrm>
          <a:prstGeom prst="rect">
            <a:avLst/>
          </a:prstGeom>
          <a:solidFill>
            <a:srgbClr val="FDF0BB"/>
          </a:solidFill>
          <a:ln w="9525">
            <a:noFill/>
            <a:miter lim="800000"/>
            <a:headEnd/>
            <a:tailEnd/>
          </a:ln>
          <a:effectLst>
            <a:outerShdw dist="45791" dir="19578596" algn="ctr" rotWithShape="0">
              <a:srgbClr val="FFCC00"/>
            </a:outerShdw>
          </a:effectLst>
        </p:spPr>
        <p:txBody>
          <a:bodyPr>
            <a:spAutoFit/>
          </a:bodyPr>
          <a:lstStyle/>
          <a:p>
            <a:pPr marL="177800" indent="-177800">
              <a:spcBef>
                <a:spcPct val="50000"/>
              </a:spcBef>
              <a:buClr>
                <a:srgbClr val="FF6600"/>
              </a:buClr>
              <a:buFont typeface="Wingdings" pitchFamily="2" charset="2"/>
              <a:buChar char="§"/>
            </a:pPr>
            <a:r>
              <a:rPr lang="en-US" sz="1100" b="1">
                <a:solidFill>
                  <a:srgbClr val="330033"/>
                </a:solidFill>
              </a:rPr>
              <a:t>IPR Mgt.</a:t>
            </a:r>
          </a:p>
        </p:txBody>
      </p:sp>
      <p:sp>
        <p:nvSpPr>
          <p:cNvPr id="126993" name="Text Box 17"/>
          <p:cNvSpPr txBox="1">
            <a:spLocks noChangeAspect="1" noChangeArrowheads="1"/>
          </p:cNvSpPr>
          <p:nvPr/>
        </p:nvSpPr>
        <p:spPr bwMode="auto">
          <a:xfrm>
            <a:off x="7015163" y="2957513"/>
            <a:ext cx="1114425" cy="428625"/>
          </a:xfrm>
          <a:prstGeom prst="rect">
            <a:avLst/>
          </a:prstGeom>
          <a:solidFill>
            <a:srgbClr val="FDF0BB"/>
          </a:solidFill>
          <a:ln w="9525">
            <a:noFill/>
            <a:miter lim="800000"/>
            <a:headEnd/>
            <a:tailEnd/>
          </a:ln>
          <a:effectLst>
            <a:outerShdw dist="45791" dir="19578596" algn="ctr" rotWithShape="0">
              <a:srgbClr val="FFCC00"/>
            </a:outerShdw>
          </a:effectLst>
        </p:spPr>
        <p:txBody>
          <a:bodyPr>
            <a:spAutoFit/>
          </a:bodyPr>
          <a:lstStyle/>
          <a:p>
            <a:pPr marL="177800" indent="-177800">
              <a:spcBef>
                <a:spcPct val="50000"/>
              </a:spcBef>
              <a:buClr>
                <a:srgbClr val="FF6600"/>
              </a:buClr>
              <a:buFont typeface="Wingdings" pitchFamily="2" charset="2"/>
              <a:buChar char="§"/>
            </a:pPr>
            <a:r>
              <a:rPr lang="en-US" sz="1100" b="1">
                <a:solidFill>
                  <a:srgbClr val="330033"/>
                </a:solidFill>
              </a:rPr>
              <a:t>Technical Work</a:t>
            </a:r>
          </a:p>
        </p:txBody>
      </p:sp>
      <p:sp>
        <p:nvSpPr>
          <p:cNvPr id="126994" name="Text Box 18"/>
          <p:cNvSpPr txBox="1">
            <a:spLocks noChangeAspect="1" noChangeArrowheads="1"/>
          </p:cNvSpPr>
          <p:nvPr/>
        </p:nvSpPr>
        <p:spPr bwMode="auto">
          <a:xfrm>
            <a:off x="3960813" y="2979738"/>
            <a:ext cx="1195387" cy="765175"/>
          </a:xfrm>
          <a:prstGeom prst="rect">
            <a:avLst/>
          </a:prstGeom>
          <a:solidFill>
            <a:srgbClr val="FDF0BB"/>
          </a:solidFill>
          <a:ln w="9525">
            <a:noFill/>
            <a:miter lim="800000"/>
            <a:headEnd/>
            <a:tailEnd/>
          </a:ln>
          <a:effectLst>
            <a:outerShdw dist="45791" dir="19578596" algn="ctr" rotWithShape="0">
              <a:srgbClr val="FFCC00"/>
            </a:outerShdw>
          </a:effectLst>
        </p:spPr>
        <p:txBody>
          <a:bodyPr>
            <a:spAutoFit/>
          </a:bodyPr>
          <a:lstStyle/>
          <a:p>
            <a:pPr marL="177800" indent="-177800">
              <a:spcBef>
                <a:spcPct val="50000"/>
              </a:spcBef>
              <a:buClr>
                <a:srgbClr val="FF6600"/>
              </a:buClr>
              <a:buFont typeface="Wingdings" pitchFamily="2" charset="2"/>
              <a:buChar char="§"/>
            </a:pPr>
            <a:r>
              <a:rPr lang="en-US" sz="1100" b="1">
                <a:solidFill>
                  <a:srgbClr val="330033"/>
                </a:solidFill>
              </a:rPr>
              <a:t>EC templates &amp; submission forms</a:t>
            </a:r>
          </a:p>
        </p:txBody>
      </p:sp>
      <p:sp>
        <p:nvSpPr>
          <p:cNvPr id="126995" name="Text Box 19"/>
          <p:cNvSpPr txBox="1">
            <a:spLocks noChangeAspect="1" noChangeArrowheads="1"/>
          </p:cNvSpPr>
          <p:nvPr/>
        </p:nvSpPr>
        <p:spPr bwMode="auto">
          <a:xfrm>
            <a:off x="3987800" y="5624513"/>
            <a:ext cx="1169988" cy="933450"/>
          </a:xfrm>
          <a:prstGeom prst="rect">
            <a:avLst/>
          </a:prstGeom>
          <a:solidFill>
            <a:srgbClr val="FDF0BB"/>
          </a:solidFill>
          <a:ln w="9525">
            <a:noFill/>
            <a:miter lim="800000"/>
            <a:headEnd/>
            <a:tailEnd/>
          </a:ln>
          <a:effectLst>
            <a:outerShdw dist="45791" dir="19578596" algn="ctr" rotWithShape="0">
              <a:srgbClr val="FFCC00"/>
            </a:outerShdw>
          </a:effectLst>
        </p:spPr>
        <p:txBody>
          <a:bodyPr>
            <a:spAutoFit/>
          </a:bodyPr>
          <a:lstStyle/>
          <a:p>
            <a:pPr marL="177800" indent="-177800">
              <a:spcBef>
                <a:spcPct val="50000"/>
              </a:spcBef>
              <a:buClr>
                <a:srgbClr val="FF6600"/>
              </a:buClr>
              <a:buFont typeface="Wingdings" pitchFamily="2" charset="2"/>
              <a:buChar char="§"/>
            </a:pPr>
            <a:r>
              <a:rPr lang="en-US" sz="1100" b="1">
                <a:solidFill>
                  <a:srgbClr val="330033"/>
                </a:solidFill>
              </a:rPr>
              <a:t>Agree on overall budget &amp; partner shares</a:t>
            </a:r>
          </a:p>
        </p:txBody>
      </p:sp>
      <p:sp>
        <p:nvSpPr>
          <p:cNvPr id="126996" name="Text Box 20"/>
          <p:cNvSpPr txBox="1">
            <a:spLocks noChangeAspect="1" noChangeArrowheads="1"/>
          </p:cNvSpPr>
          <p:nvPr/>
        </p:nvSpPr>
        <p:spPr bwMode="auto">
          <a:xfrm>
            <a:off x="909638" y="3890963"/>
            <a:ext cx="1266825" cy="596900"/>
          </a:xfrm>
          <a:prstGeom prst="rect">
            <a:avLst/>
          </a:prstGeom>
          <a:solidFill>
            <a:srgbClr val="FDF0BB"/>
          </a:solidFill>
          <a:ln w="9525">
            <a:noFill/>
            <a:miter lim="800000"/>
            <a:headEnd/>
            <a:tailEnd/>
          </a:ln>
          <a:effectLst>
            <a:outerShdw dist="45791" dir="19578596" algn="ctr" rotWithShape="0">
              <a:srgbClr val="FFCC00"/>
            </a:outerShdw>
          </a:effectLst>
        </p:spPr>
        <p:txBody>
          <a:bodyPr>
            <a:spAutoFit/>
          </a:bodyPr>
          <a:lstStyle/>
          <a:p>
            <a:pPr marL="177800" indent="-177800">
              <a:spcBef>
                <a:spcPct val="50000"/>
              </a:spcBef>
              <a:buClr>
                <a:srgbClr val="FF6600"/>
              </a:buClr>
              <a:buFont typeface="Wingdings" pitchFamily="2" charset="2"/>
              <a:buChar char="§"/>
            </a:pPr>
            <a:r>
              <a:rPr lang="en-US" sz="1100" b="1">
                <a:solidFill>
                  <a:srgbClr val="330033"/>
                </a:solidFill>
              </a:rPr>
              <a:t>Role in proposal &amp; target budget</a:t>
            </a:r>
          </a:p>
        </p:txBody>
      </p:sp>
      <p:sp>
        <p:nvSpPr>
          <p:cNvPr id="126997" name="Litebulb"/>
          <p:cNvSpPr>
            <a:spLocks noChangeAspect="1" noEditPoints="1" noChangeArrowheads="1"/>
          </p:cNvSpPr>
          <p:nvPr/>
        </p:nvSpPr>
        <p:spPr bwMode="auto">
          <a:xfrm>
            <a:off x="1082675" y="2965450"/>
            <a:ext cx="238125" cy="358775"/>
          </a:xfrm>
          <a:custGeom>
            <a:avLst/>
            <a:gdLst>
              <a:gd name="T0" fmla="*/ 10800 w 21600"/>
              <a:gd name="T1" fmla="*/ 0 h 21600"/>
              <a:gd name="T2" fmla="*/ 21600 w 21600"/>
              <a:gd name="T3" fmla="*/ 7782 h 21600"/>
              <a:gd name="T4" fmla="*/ 0 w 21600"/>
              <a:gd name="T5" fmla="*/ 7782 h 21600"/>
              <a:gd name="T6" fmla="*/ 10800 w 21600"/>
              <a:gd name="T7" fmla="*/ 21600 h 21600"/>
              <a:gd name="T8" fmla="*/ 3556 w 21600"/>
              <a:gd name="T9" fmla="*/ 2188 h 21600"/>
              <a:gd name="T10" fmla="*/ 18277 w 21600"/>
              <a:gd name="T11" fmla="*/ 9282 h 21600"/>
            </a:gdLst>
            <a:ahLst/>
            <a:cxnLst>
              <a:cxn ang="0">
                <a:pos x="T0" y="T1"/>
              </a:cxn>
              <a:cxn ang="0">
                <a:pos x="T2" y="T3"/>
              </a:cxn>
              <a:cxn ang="0">
                <a:pos x="T4" y="T5"/>
              </a:cxn>
              <a:cxn ang="0">
                <a:pos x="T6" y="T7"/>
              </a:cxn>
            </a:cxnLst>
            <a:rect l="T8" t="T9" r="T10" b="T11"/>
            <a:pathLst>
              <a:path w="21600" h="21600" extrusionOk="0">
                <a:moveTo>
                  <a:pt x="10825" y="21723"/>
                </a:moveTo>
                <a:lnTo>
                  <a:pt x="11215" y="21723"/>
                </a:lnTo>
                <a:lnTo>
                  <a:pt x="11552" y="21688"/>
                </a:lnTo>
                <a:lnTo>
                  <a:pt x="11916" y="21617"/>
                </a:lnTo>
                <a:lnTo>
                  <a:pt x="12253" y="21547"/>
                </a:lnTo>
                <a:lnTo>
                  <a:pt x="12617" y="21441"/>
                </a:lnTo>
                <a:lnTo>
                  <a:pt x="12902" y="21317"/>
                </a:lnTo>
                <a:lnTo>
                  <a:pt x="13162" y="21176"/>
                </a:lnTo>
                <a:lnTo>
                  <a:pt x="13396" y="21000"/>
                </a:lnTo>
                <a:lnTo>
                  <a:pt x="13655" y="20841"/>
                </a:lnTo>
                <a:lnTo>
                  <a:pt x="13863" y="20629"/>
                </a:lnTo>
                <a:lnTo>
                  <a:pt x="14045" y="20435"/>
                </a:lnTo>
                <a:lnTo>
                  <a:pt x="14200" y="20223"/>
                </a:lnTo>
                <a:lnTo>
                  <a:pt x="14356" y="19994"/>
                </a:lnTo>
                <a:lnTo>
                  <a:pt x="14460" y="19747"/>
                </a:lnTo>
                <a:lnTo>
                  <a:pt x="14512" y="19482"/>
                </a:lnTo>
                <a:lnTo>
                  <a:pt x="14512" y="19235"/>
                </a:lnTo>
                <a:lnTo>
                  <a:pt x="14512" y="19147"/>
                </a:lnTo>
                <a:lnTo>
                  <a:pt x="14512" y="18900"/>
                </a:lnTo>
                <a:lnTo>
                  <a:pt x="14512" y="18529"/>
                </a:lnTo>
                <a:lnTo>
                  <a:pt x="14512" y="18052"/>
                </a:lnTo>
                <a:lnTo>
                  <a:pt x="14512" y="17505"/>
                </a:lnTo>
                <a:lnTo>
                  <a:pt x="14512" y="16976"/>
                </a:lnTo>
                <a:lnTo>
                  <a:pt x="14512" y="16464"/>
                </a:lnTo>
                <a:lnTo>
                  <a:pt x="14512" y="15952"/>
                </a:lnTo>
                <a:lnTo>
                  <a:pt x="14512" y="15758"/>
                </a:lnTo>
                <a:lnTo>
                  <a:pt x="14616" y="15547"/>
                </a:lnTo>
                <a:lnTo>
                  <a:pt x="14694" y="15352"/>
                </a:lnTo>
                <a:lnTo>
                  <a:pt x="14798" y="15141"/>
                </a:lnTo>
                <a:lnTo>
                  <a:pt x="15161" y="14735"/>
                </a:lnTo>
                <a:lnTo>
                  <a:pt x="15602" y="14329"/>
                </a:lnTo>
                <a:lnTo>
                  <a:pt x="16745" y="13552"/>
                </a:lnTo>
                <a:lnTo>
                  <a:pt x="18043" y="12670"/>
                </a:lnTo>
                <a:lnTo>
                  <a:pt x="18744" y="12194"/>
                </a:lnTo>
                <a:lnTo>
                  <a:pt x="19341" y="11647"/>
                </a:lnTo>
                <a:lnTo>
                  <a:pt x="19938" y="11099"/>
                </a:lnTo>
                <a:lnTo>
                  <a:pt x="20483" y="10464"/>
                </a:lnTo>
                <a:lnTo>
                  <a:pt x="20743" y="10164"/>
                </a:lnTo>
                <a:lnTo>
                  <a:pt x="20950" y="9794"/>
                </a:lnTo>
                <a:lnTo>
                  <a:pt x="21132" y="9441"/>
                </a:lnTo>
                <a:lnTo>
                  <a:pt x="21288" y="9035"/>
                </a:lnTo>
                <a:lnTo>
                  <a:pt x="21444" y="8664"/>
                </a:lnTo>
                <a:lnTo>
                  <a:pt x="21548" y="8223"/>
                </a:lnTo>
                <a:lnTo>
                  <a:pt x="21600" y="7782"/>
                </a:lnTo>
                <a:lnTo>
                  <a:pt x="21600" y="7341"/>
                </a:lnTo>
                <a:lnTo>
                  <a:pt x="21600" y="6935"/>
                </a:lnTo>
                <a:lnTo>
                  <a:pt x="21548" y="6564"/>
                </a:lnTo>
                <a:lnTo>
                  <a:pt x="21496" y="6229"/>
                </a:lnTo>
                <a:lnTo>
                  <a:pt x="21392" y="5858"/>
                </a:lnTo>
                <a:lnTo>
                  <a:pt x="21288" y="5523"/>
                </a:lnTo>
                <a:lnTo>
                  <a:pt x="21132" y="5135"/>
                </a:lnTo>
                <a:lnTo>
                  <a:pt x="20950" y="4800"/>
                </a:lnTo>
                <a:lnTo>
                  <a:pt x="20743" y="4464"/>
                </a:lnTo>
                <a:lnTo>
                  <a:pt x="20535" y="4164"/>
                </a:lnTo>
                <a:lnTo>
                  <a:pt x="20301" y="3847"/>
                </a:lnTo>
                <a:lnTo>
                  <a:pt x="20042" y="3547"/>
                </a:lnTo>
                <a:lnTo>
                  <a:pt x="19782" y="3247"/>
                </a:lnTo>
                <a:lnTo>
                  <a:pt x="19133" y="2664"/>
                </a:lnTo>
                <a:lnTo>
                  <a:pt x="18458" y="2152"/>
                </a:lnTo>
                <a:lnTo>
                  <a:pt x="17705" y="1694"/>
                </a:lnTo>
                <a:lnTo>
                  <a:pt x="16849" y="1252"/>
                </a:lnTo>
                <a:lnTo>
                  <a:pt x="16407" y="1076"/>
                </a:lnTo>
                <a:lnTo>
                  <a:pt x="15940" y="900"/>
                </a:lnTo>
                <a:lnTo>
                  <a:pt x="15499" y="741"/>
                </a:lnTo>
                <a:lnTo>
                  <a:pt x="15057" y="600"/>
                </a:lnTo>
                <a:lnTo>
                  <a:pt x="14564" y="458"/>
                </a:lnTo>
                <a:lnTo>
                  <a:pt x="14045" y="335"/>
                </a:lnTo>
                <a:lnTo>
                  <a:pt x="13500" y="229"/>
                </a:lnTo>
                <a:lnTo>
                  <a:pt x="13006" y="158"/>
                </a:lnTo>
                <a:lnTo>
                  <a:pt x="12461" y="88"/>
                </a:lnTo>
                <a:lnTo>
                  <a:pt x="11968" y="52"/>
                </a:lnTo>
                <a:lnTo>
                  <a:pt x="11423" y="17"/>
                </a:lnTo>
                <a:lnTo>
                  <a:pt x="10825" y="17"/>
                </a:lnTo>
                <a:lnTo>
                  <a:pt x="10254" y="17"/>
                </a:lnTo>
                <a:lnTo>
                  <a:pt x="9709" y="52"/>
                </a:lnTo>
                <a:lnTo>
                  <a:pt x="9216" y="88"/>
                </a:lnTo>
                <a:lnTo>
                  <a:pt x="8671" y="158"/>
                </a:lnTo>
                <a:lnTo>
                  <a:pt x="8177" y="229"/>
                </a:lnTo>
                <a:lnTo>
                  <a:pt x="7632" y="335"/>
                </a:lnTo>
                <a:lnTo>
                  <a:pt x="7113" y="458"/>
                </a:lnTo>
                <a:lnTo>
                  <a:pt x="6620" y="600"/>
                </a:lnTo>
                <a:lnTo>
                  <a:pt x="6178" y="741"/>
                </a:lnTo>
                <a:lnTo>
                  <a:pt x="5737" y="900"/>
                </a:lnTo>
                <a:lnTo>
                  <a:pt x="5270" y="1076"/>
                </a:lnTo>
                <a:lnTo>
                  <a:pt x="4828" y="1252"/>
                </a:lnTo>
                <a:lnTo>
                  <a:pt x="3972" y="1694"/>
                </a:lnTo>
                <a:lnTo>
                  <a:pt x="3219" y="2152"/>
                </a:lnTo>
                <a:lnTo>
                  <a:pt x="2544" y="2664"/>
                </a:lnTo>
                <a:lnTo>
                  <a:pt x="1895" y="3247"/>
                </a:lnTo>
                <a:lnTo>
                  <a:pt x="1635" y="3547"/>
                </a:lnTo>
                <a:lnTo>
                  <a:pt x="1375" y="3847"/>
                </a:lnTo>
                <a:lnTo>
                  <a:pt x="1142" y="4164"/>
                </a:lnTo>
                <a:lnTo>
                  <a:pt x="934" y="4464"/>
                </a:lnTo>
                <a:lnTo>
                  <a:pt x="726" y="4800"/>
                </a:lnTo>
                <a:lnTo>
                  <a:pt x="545" y="5135"/>
                </a:lnTo>
                <a:lnTo>
                  <a:pt x="389" y="5523"/>
                </a:lnTo>
                <a:lnTo>
                  <a:pt x="285" y="5858"/>
                </a:lnTo>
                <a:lnTo>
                  <a:pt x="181" y="6229"/>
                </a:lnTo>
                <a:lnTo>
                  <a:pt x="129" y="6564"/>
                </a:lnTo>
                <a:lnTo>
                  <a:pt x="77" y="6935"/>
                </a:lnTo>
                <a:lnTo>
                  <a:pt x="77" y="7341"/>
                </a:lnTo>
                <a:lnTo>
                  <a:pt x="77" y="7782"/>
                </a:lnTo>
                <a:lnTo>
                  <a:pt x="129" y="8223"/>
                </a:lnTo>
                <a:lnTo>
                  <a:pt x="233" y="8664"/>
                </a:lnTo>
                <a:lnTo>
                  <a:pt x="389" y="9035"/>
                </a:lnTo>
                <a:lnTo>
                  <a:pt x="545" y="9441"/>
                </a:lnTo>
                <a:lnTo>
                  <a:pt x="726" y="9794"/>
                </a:lnTo>
                <a:lnTo>
                  <a:pt x="934" y="10164"/>
                </a:lnTo>
                <a:lnTo>
                  <a:pt x="1194" y="10464"/>
                </a:lnTo>
                <a:lnTo>
                  <a:pt x="1739" y="11099"/>
                </a:lnTo>
                <a:lnTo>
                  <a:pt x="2336" y="11647"/>
                </a:lnTo>
                <a:lnTo>
                  <a:pt x="2933" y="12194"/>
                </a:lnTo>
                <a:lnTo>
                  <a:pt x="3634" y="12670"/>
                </a:lnTo>
                <a:lnTo>
                  <a:pt x="4932" y="13552"/>
                </a:lnTo>
                <a:lnTo>
                  <a:pt x="6075" y="14329"/>
                </a:lnTo>
                <a:lnTo>
                  <a:pt x="6516" y="14735"/>
                </a:lnTo>
                <a:lnTo>
                  <a:pt x="6879" y="15141"/>
                </a:lnTo>
                <a:lnTo>
                  <a:pt x="6983" y="15352"/>
                </a:lnTo>
                <a:lnTo>
                  <a:pt x="7061" y="15547"/>
                </a:lnTo>
                <a:lnTo>
                  <a:pt x="7165" y="15758"/>
                </a:lnTo>
                <a:lnTo>
                  <a:pt x="7165" y="15952"/>
                </a:lnTo>
                <a:lnTo>
                  <a:pt x="7165" y="16464"/>
                </a:lnTo>
                <a:lnTo>
                  <a:pt x="7165" y="16976"/>
                </a:lnTo>
                <a:lnTo>
                  <a:pt x="7165" y="17505"/>
                </a:lnTo>
                <a:lnTo>
                  <a:pt x="7165" y="18052"/>
                </a:lnTo>
                <a:lnTo>
                  <a:pt x="7165" y="18529"/>
                </a:lnTo>
                <a:lnTo>
                  <a:pt x="7165" y="18900"/>
                </a:lnTo>
                <a:lnTo>
                  <a:pt x="7165" y="19147"/>
                </a:lnTo>
                <a:lnTo>
                  <a:pt x="7165" y="19235"/>
                </a:lnTo>
                <a:lnTo>
                  <a:pt x="7165" y="19482"/>
                </a:lnTo>
                <a:lnTo>
                  <a:pt x="7217" y="19747"/>
                </a:lnTo>
                <a:lnTo>
                  <a:pt x="7321" y="19994"/>
                </a:lnTo>
                <a:lnTo>
                  <a:pt x="7476" y="20223"/>
                </a:lnTo>
                <a:lnTo>
                  <a:pt x="7632" y="20435"/>
                </a:lnTo>
                <a:lnTo>
                  <a:pt x="7814" y="20629"/>
                </a:lnTo>
                <a:lnTo>
                  <a:pt x="8022" y="20841"/>
                </a:lnTo>
                <a:lnTo>
                  <a:pt x="8281" y="21000"/>
                </a:lnTo>
                <a:lnTo>
                  <a:pt x="8515" y="21176"/>
                </a:lnTo>
                <a:lnTo>
                  <a:pt x="8775" y="21317"/>
                </a:lnTo>
                <a:lnTo>
                  <a:pt x="9060" y="21441"/>
                </a:lnTo>
                <a:lnTo>
                  <a:pt x="9424" y="21547"/>
                </a:lnTo>
                <a:lnTo>
                  <a:pt x="9761" y="21617"/>
                </a:lnTo>
                <a:lnTo>
                  <a:pt x="10125" y="21688"/>
                </a:lnTo>
                <a:lnTo>
                  <a:pt x="10462" y="21723"/>
                </a:lnTo>
                <a:lnTo>
                  <a:pt x="10825" y="21723"/>
                </a:lnTo>
                <a:close/>
              </a:path>
              <a:path w="21600" h="21600" extrusionOk="0">
                <a:moveTo>
                  <a:pt x="9242" y="14417"/>
                </a:moveTo>
                <a:lnTo>
                  <a:pt x="8541" y="12035"/>
                </a:lnTo>
                <a:lnTo>
                  <a:pt x="7295" y="10129"/>
                </a:lnTo>
                <a:lnTo>
                  <a:pt x="6905" y="9652"/>
                </a:lnTo>
                <a:lnTo>
                  <a:pt x="8541" y="10182"/>
                </a:lnTo>
                <a:lnTo>
                  <a:pt x="9787" y="9547"/>
                </a:lnTo>
                <a:lnTo>
                  <a:pt x="11189" y="10129"/>
                </a:lnTo>
                <a:lnTo>
                  <a:pt x="12279" y="9547"/>
                </a:lnTo>
                <a:lnTo>
                  <a:pt x="13370" y="10076"/>
                </a:lnTo>
                <a:lnTo>
                  <a:pt x="14850" y="9652"/>
                </a:lnTo>
                <a:lnTo>
                  <a:pt x="12902" y="12247"/>
                </a:lnTo>
                <a:lnTo>
                  <a:pt x="12357" y="14417"/>
                </a:lnTo>
                <a:moveTo>
                  <a:pt x="7191" y="15952"/>
                </a:moveTo>
                <a:lnTo>
                  <a:pt x="14512" y="15952"/>
                </a:lnTo>
                <a:lnTo>
                  <a:pt x="14512" y="17064"/>
                </a:lnTo>
                <a:lnTo>
                  <a:pt x="7191" y="17047"/>
                </a:lnTo>
                <a:lnTo>
                  <a:pt x="7191" y="18123"/>
                </a:lnTo>
                <a:lnTo>
                  <a:pt x="14512" y="18158"/>
                </a:lnTo>
                <a:lnTo>
                  <a:pt x="14538" y="19182"/>
                </a:lnTo>
                <a:lnTo>
                  <a:pt x="7217" y="19182"/>
                </a:lnTo>
              </a:path>
            </a:pathLst>
          </a:custGeom>
          <a:solidFill>
            <a:srgbClr val="FDF0BB"/>
          </a:solidFill>
          <a:ln w="12700">
            <a:solidFill>
              <a:srgbClr val="000000"/>
            </a:solidFill>
            <a:miter lim="800000"/>
            <a:headEnd/>
            <a:tailEnd/>
          </a:ln>
          <a:effectLst>
            <a:outerShdw dist="45791" dir="19578596" algn="ctr" rotWithShape="0">
              <a:srgbClr val="FFCC00"/>
            </a:outerShdw>
          </a:effectLst>
        </p:spPr>
        <p:txBody>
          <a:bodyPr/>
          <a:lstStyle/>
          <a:p>
            <a:endParaRPr lang="en-GB"/>
          </a:p>
        </p:txBody>
      </p:sp>
      <p:sp>
        <p:nvSpPr>
          <p:cNvPr id="126998" name="Text Box 22"/>
          <p:cNvSpPr txBox="1">
            <a:spLocks noChangeAspect="1" noChangeArrowheads="1"/>
          </p:cNvSpPr>
          <p:nvPr/>
        </p:nvSpPr>
        <p:spPr bwMode="auto">
          <a:xfrm>
            <a:off x="909638" y="2955925"/>
            <a:ext cx="1266825" cy="765175"/>
          </a:xfrm>
          <a:prstGeom prst="rect">
            <a:avLst/>
          </a:prstGeom>
          <a:solidFill>
            <a:srgbClr val="FDF0BB"/>
          </a:solidFill>
          <a:ln w="9525">
            <a:noFill/>
            <a:miter lim="800000"/>
            <a:headEnd/>
            <a:tailEnd/>
          </a:ln>
          <a:effectLst>
            <a:outerShdw dist="45791" dir="19578596" algn="ctr" rotWithShape="0">
              <a:srgbClr val="FFCC00"/>
            </a:outerShdw>
          </a:effectLst>
        </p:spPr>
        <p:txBody>
          <a:bodyPr>
            <a:spAutoFit/>
          </a:bodyPr>
          <a:lstStyle/>
          <a:p>
            <a:pPr marL="177800" indent="-177800">
              <a:spcBef>
                <a:spcPct val="50000"/>
              </a:spcBef>
              <a:buClr>
                <a:srgbClr val="FF6600"/>
              </a:buClr>
              <a:buFont typeface="Wingdings" pitchFamily="2" charset="2"/>
              <a:buChar char="§"/>
            </a:pPr>
            <a:r>
              <a:rPr lang="en-US" sz="1100" b="1">
                <a:solidFill>
                  <a:srgbClr val="330033"/>
                </a:solidFill>
              </a:rPr>
              <a:t>Proposal idea &amp; proposal summary</a:t>
            </a:r>
          </a:p>
        </p:txBody>
      </p:sp>
      <p:sp>
        <p:nvSpPr>
          <p:cNvPr id="126999" name="Text Box 23"/>
          <p:cNvSpPr txBox="1">
            <a:spLocks noChangeAspect="1" noChangeArrowheads="1"/>
          </p:cNvSpPr>
          <p:nvPr/>
        </p:nvSpPr>
        <p:spPr bwMode="auto">
          <a:xfrm>
            <a:off x="909638" y="4662488"/>
            <a:ext cx="1266825" cy="596900"/>
          </a:xfrm>
          <a:prstGeom prst="rect">
            <a:avLst/>
          </a:prstGeom>
          <a:solidFill>
            <a:srgbClr val="FDF0BB"/>
          </a:solidFill>
          <a:ln w="9525">
            <a:noFill/>
            <a:miter lim="800000"/>
            <a:headEnd/>
            <a:tailEnd/>
          </a:ln>
          <a:effectLst>
            <a:outerShdw dist="45791" dir="19578596" algn="ctr" rotWithShape="0">
              <a:srgbClr val="FFCC00"/>
            </a:outerShdw>
          </a:effectLst>
        </p:spPr>
        <p:txBody>
          <a:bodyPr>
            <a:spAutoFit/>
          </a:bodyPr>
          <a:lstStyle/>
          <a:p>
            <a:pPr marL="177800" indent="-177800">
              <a:spcBef>
                <a:spcPct val="50000"/>
              </a:spcBef>
              <a:buClr>
                <a:srgbClr val="FF6600"/>
              </a:buClr>
              <a:buFont typeface="Wingdings" pitchFamily="2" charset="2"/>
              <a:buChar char="§"/>
            </a:pPr>
            <a:r>
              <a:rPr lang="en-US" sz="1100" b="1">
                <a:solidFill>
                  <a:srgbClr val="330033"/>
                </a:solidFill>
              </a:rPr>
              <a:t>Explore initial contacts</a:t>
            </a:r>
          </a:p>
        </p:txBody>
      </p:sp>
      <p:sp>
        <p:nvSpPr>
          <p:cNvPr id="127000" name="Text Box 24"/>
          <p:cNvSpPr txBox="1">
            <a:spLocks noChangeAspect="1" noChangeArrowheads="1"/>
          </p:cNvSpPr>
          <p:nvPr/>
        </p:nvSpPr>
        <p:spPr bwMode="auto">
          <a:xfrm>
            <a:off x="909638" y="5434013"/>
            <a:ext cx="1266825" cy="596900"/>
          </a:xfrm>
          <a:prstGeom prst="rect">
            <a:avLst/>
          </a:prstGeom>
          <a:solidFill>
            <a:srgbClr val="FDF0BB"/>
          </a:solidFill>
          <a:ln w="9525">
            <a:noFill/>
            <a:miter lim="800000"/>
            <a:headEnd/>
            <a:tailEnd/>
          </a:ln>
          <a:effectLst>
            <a:outerShdw dist="45791" dir="19578596" algn="ctr" rotWithShape="0">
              <a:srgbClr val="FFCC00"/>
            </a:outerShdw>
          </a:effectLst>
        </p:spPr>
        <p:txBody>
          <a:bodyPr>
            <a:spAutoFit/>
          </a:bodyPr>
          <a:lstStyle/>
          <a:p>
            <a:pPr marL="177800" indent="-177800">
              <a:spcBef>
                <a:spcPct val="50000"/>
              </a:spcBef>
              <a:buClr>
                <a:srgbClr val="FF6600"/>
              </a:buClr>
              <a:buFont typeface="Wingdings" pitchFamily="2" charset="2"/>
              <a:buChar char="§"/>
            </a:pPr>
            <a:r>
              <a:rPr lang="en-US" sz="1100" b="1">
                <a:solidFill>
                  <a:srgbClr val="330033"/>
                </a:solidFill>
              </a:rPr>
              <a:t>Action Plan for proposal development</a:t>
            </a:r>
          </a:p>
        </p:txBody>
      </p:sp>
      <p:cxnSp>
        <p:nvCxnSpPr>
          <p:cNvPr id="127001" name="AutoShape 25"/>
          <p:cNvCxnSpPr>
            <a:cxnSpLocks noChangeAspect="1" noChangeShapeType="1"/>
            <a:stCxn id="127021" idx="1"/>
            <a:endCxn id="126998" idx="1"/>
          </p:cNvCxnSpPr>
          <p:nvPr/>
        </p:nvCxnSpPr>
        <p:spPr bwMode="auto">
          <a:xfrm rot="10800000" flipV="1">
            <a:off x="909638" y="2384425"/>
            <a:ext cx="185737" cy="954088"/>
          </a:xfrm>
          <a:prstGeom prst="bentConnector3">
            <a:avLst>
              <a:gd name="adj1" fmla="val 223079"/>
            </a:avLst>
          </a:prstGeom>
          <a:noFill/>
          <a:ln w="9525">
            <a:solidFill>
              <a:srgbClr val="FFCC00"/>
            </a:solidFill>
            <a:miter lim="800000"/>
            <a:headEnd/>
            <a:tailEnd/>
          </a:ln>
          <a:effectLst/>
        </p:spPr>
      </p:cxnSp>
      <p:cxnSp>
        <p:nvCxnSpPr>
          <p:cNvPr id="127002" name="AutoShape 26"/>
          <p:cNvCxnSpPr>
            <a:cxnSpLocks noChangeAspect="1" noChangeShapeType="1"/>
            <a:stCxn id="127021" idx="1"/>
            <a:endCxn id="126996" idx="1"/>
          </p:cNvCxnSpPr>
          <p:nvPr/>
        </p:nvCxnSpPr>
        <p:spPr bwMode="auto">
          <a:xfrm rot="10800000" flipV="1">
            <a:off x="909638" y="2384425"/>
            <a:ext cx="185737" cy="1804988"/>
          </a:xfrm>
          <a:prstGeom prst="bentConnector3">
            <a:avLst>
              <a:gd name="adj1" fmla="val 223079"/>
            </a:avLst>
          </a:prstGeom>
          <a:noFill/>
          <a:ln w="9525">
            <a:solidFill>
              <a:srgbClr val="FFCC00"/>
            </a:solidFill>
            <a:miter lim="800000"/>
            <a:headEnd/>
            <a:tailEnd/>
          </a:ln>
          <a:effectLst/>
        </p:spPr>
      </p:cxnSp>
      <p:cxnSp>
        <p:nvCxnSpPr>
          <p:cNvPr id="127003" name="AutoShape 27"/>
          <p:cNvCxnSpPr>
            <a:cxnSpLocks noChangeAspect="1" noChangeShapeType="1"/>
            <a:stCxn id="127021" idx="1"/>
            <a:endCxn id="126999" idx="1"/>
          </p:cNvCxnSpPr>
          <p:nvPr/>
        </p:nvCxnSpPr>
        <p:spPr bwMode="auto">
          <a:xfrm rot="10800000" flipV="1">
            <a:off x="909638" y="2384425"/>
            <a:ext cx="185737" cy="2576513"/>
          </a:xfrm>
          <a:prstGeom prst="bentConnector3">
            <a:avLst>
              <a:gd name="adj1" fmla="val 223079"/>
            </a:avLst>
          </a:prstGeom>
          <a:noFill/>
          <a:ln w="9525">
            <a:solidFill>
              <a:srgbClr val="FFCC00"/>
            </a:solidFill>
            <a:miter lim="800000"/>
            <a:headEnd/>
            <a:tailEnd/>
          </a:ln>
          <a:effectLst/>
        </p:spPr>
      </p:cxnSp>
      <p:cxnSp>
        <p:nvCxnSpPr>
          <p:cNvPr id="127004" name="AutoShape 28"/>
          <p:cNvCxnSpPr>
            <a:cxnSpLocks noChangeAspect="1" noChangeShapeType="1"/>
            <a:stCxn id="127021" idx="1"/>
            <a:endCxn id="127000" idx="1"/>
          </p:cNvCxnSpPr>
          <p:nvPr/>
        </p:nvCxnSpPr>
        <p:spPr bwMode="auto">
          <a:xfrm rot="10800000" flipV="1">
            <a:off x="909638" y="2384425"/>
            <a:ext cx="185737" cy="3348038"/>
          </a:xfrm>
          <a:prstGeom prst="bentConnector3">
            <a:avLst>
              <a:gd name="adj1" fmla="val 223079"/>
            </a:avLst>
          </a:prstGeom>
          <a:noFill/>
          <a:ln w="9525">
            <a:solidFill>
              <a:srgbClr val="FFCC00"/>
            </a:solidFill>
            <a:miter lim="800000"/>
            <a:headEnd/>
            <a:tailEnd/>
          </a:ln>
          <a:effectLst/>
        </p:spPr>
      </p:cxnSp>
      <p:cxnSp>
        <p:nvCxnSpPr>
          <p:cNvPr id="127005" name="AutoShape 29"/>
          <p:cNvCxnSpPr>
            <a:cxnSpLocks noChangeAspect="1" noChangeShapeType="1"/>
            <a:endCxn id="126987" idx="1"/>
          </p:cNvCxnSpPr>
          <p:nvPr/>
        </p:nvCxnSpPr>
        <p:spPr bwMode="auto">
          <a:xfrm rot="16200000" flipH="1">
            <a:off x="1984375" y="2659063"/>
            <a:ext cx="904875" cy="184150"/>
          </a:xfrm>
          <a:prstGeom prst="bentConnector2">
            <a:avLst/>
          </a:prstGeom>
          <a:noFill/>
          <a:ln w="9525">
            <a:solidFill>
              <a:srgbClr val="FFCC00"/>
            </a:solidFill>
            <a:miter lim="800000"/>
            <a:headEnd/>
            <a:tailEnd/>
          </a:ln>
          <a:effectLst/>
        </p:spPr>
      </p:cxnSp>
      <p:cxnSp>
        <p:nvCxnSpPr>
          <p:cNvPr id="127006" name="AutoShape 30"/>
          <p:cNvCxnSpPr>
            <a:cxnSpLocks noChangeAspect="1" noChangeShapeType="1"/>
          </p:cNvCxnSpPr>
          <p:nvPr/>
        </p:nvCxnSpPr>
        <p:spPr bwMode="auto">
          <a:xfrm rot="10800000" flipH="1" flipV="1">
            <a:off x="2346325" y="2355850"/>
            <a:ext cx="166688" cy="1398588"/>
          </a:xfrm>
          <a:prstGeom prst="bentConnector3">
            <a:avLst>
              <a:gd name="adj1" fmla="val -954"/>
            </a:avLst>
          </a:prstGeom>
          <a:noFill/>
          <a:ln w="9525">
            <a:solidFill>
              <a:srgbClr val="FFCC00"/>
            </a:solidFill>
            <a:miter lim="800000"/>
            <a:headEnd/>
            <a:tailEnd/>
          </a:ln>
          <a:effectLst/>
        </p:spPr>
      </p:cxnSp>
      <p:cxnSp>
        <p:nvCxnSpPr>
          <p:cNvPr id="127007" name="AutoShape 31"/>
          <p:cNvCxnSpPr>
            <a:cxnSpLocks noChangeAspect="1" noChangeShapeType="1"/>
            <a:stCxn id="127019" idx="1"/>
            <a:endCxn id="126994" idx="1"/>
          </p:cNvCxnSpPr>
          <p:nvPr/>
        </p:nvCxnSpPr>
        <p:spPr bwMode="auto">
          <a:xfrm rot="10800000" flipH="1" flipV="1">
            <a:off x="3825875" y="2384425"/>
            <a:ext cx="134938" cy="977900"/>
          </a:xfrm>
          <a:prstGeom prst="bentConnector3">
            <a:avLst>
              <a:gd name="adj1" fmla="val -24708"/>
            </a:avLst>
          </a:prstGeom>
          <a:noFill/>
          <a:ln w="9525">
            <a:solidFill>
              <a:srgbClr val="FFCC00"/>
            </a:solidFill>
            <a:miter lim="800000"/>
            <a:headEnd/>
            <a:tailEnd/>
          </a:ln>
          <a:effectLst/>
        </p:spPr>
      </p:cxnSp>
      <p:cxnSp>
        <p:nvCxnSpPr>
          <p:cNvPr id="127008" name="AutoShape 32"/>
          <p:cNvCxnSpPr>
            <a:cxnSpLocks noChangeAspect="1" noChangeShapeType="1"/>
            <a:endCxn id="127011" idx="1"/>
          </p:cNvCxnSpPr>
          <p:nvPr/>
        </p:nvCxnSpPr>
        <p:spPr bwMode="auto">
          <a:xfrm rot="16200000" flipH="1">
            <a:off x="3014663" y="3375025"/>
            <a:ext cx="1720850" cy="171450"/>
          </a:xfrm>
          <a:prstGeom prst="bentConnector2">
            <a:avLst/>
          </a:prstGeom>
          <a:noFill/>
          <a:ln w="9525">
            <a:solidFill>
              <a:srgbClr val="FFCC00"/>
            </a:solidFill>
            <a:miter lim="800000"/>
            <a:headEnd/>
            <a:tailEnd/>
          </a:ln>
          <a:effectLst/>
        </p:spPr>
      </p:cxnSp>
      <p:cxnSp>
        <p:nvCxnSpPr>
          <p:cNvPr id="127009" name="AutoShape 33"/>
          <p:cNvCxnSpPr>
            <a:cxnSpLocks noChangeAspect="1" noChangeShapeType="1"/>
            <a:endCxn id="126995" idx="1"/>
          </p:cNvCxnSpPr>
          <p:nvPr/>
        </p:nvCxnSpPr>
        <p:spPr bwMode="auto">
          <a:xfrm rot="16200000" flipH="1">
            <a:off x="2143125" y="4246563"/>
            <a:ext cx="3490913" cy="198437"/>
          </a:xfrm>
          <a:prstGeom prst="bentConnector2">
            <a:avLst/>
          </a:prstGeom>
          <a:noFill/>
          <a:ln w="9525">
            <a:solidFill>
              <a:srgbClr val="FFCC00"/>
            </a:solidFill>
            <a:miter lim="800000"/>
            <a:headEnd/>
            <a:tailEnd/>
          </a:ln>
          <a:effectLst/>
        </p:spPr>
      </p:cxnSp>
      <p:sp>
        <p:nvSpPr>
          <p:cNvPr id="127010" name="Text Box 34"/>
          <p:cNvSpPr txBox="1">
            <a:spLocks noChangeAspect="1" noChangeArrowheads="1"/>
          </p:cNvSpPr>
          <p:nvPr/>
        </p:nvSpPr>
        <p:spPr bwMode="auto">
          <a:xfrm>
            <a:off x="3960813" y="4897438"/>
            <a:ext cx="1196975" cy="596900"/>
          </a:xfrm>
          <a:prstGeom prst="rect">
            <a:avLst/>
          </a:prstGeom>
          <a:solidFill>
            <a:srgbClr val="FDF0BB"/>
          </a:solidFill>
          <a:ln w="9525">
            <a:noFill/>
            <a:miter lim="800000"/>
            <a:headEnd/>
            <a:tailEnd/>
          </a:ln>
          <a:effectLst>
            <a:outerShdw dist="45791" dir="19578596" algn="ctr" rotWithShape="0">
              <a:srgbClr val="FFCC00"/>
            </a:outerShdw>
          </a:effectLst>
        </p:spPr>
        <p:txBody>
          <a:bodyPr>
            <a:spAutoFit/>
          </a:bodyPr>
          <a:lstStyle/>
          <a:p>
            <a:pPr marL="177800" indent="-177800">
              <a:spcBef>
                <a:spcPct val="50000"/>
              </a:spcBef>
              <a:buClr>
                <a:srgbClr val="FF6600"/>
              </a:buClr>
              <a:buFont typeface="Wingdings" pitchFamily="2" charset="2"/>
              <a:buChar char="§"/>
            </a:pPr>
            <a:r>
              <a:rPr lang="en-US" sz="1100" b="1">
                <a:solidFill>
                  <a:srgbClr val="330033"/>
                </a:solidFill>
              </a:rPr>
              <a:t>Final proposal submission </a:t>
            </a:r>
          </a:p>
        </p:txBody>
      </p:sp>
      <p:sp>
        <p:nvSpPr>
          <p:cNvPr id="127011" name="Text Box 35"/>
          <p:cNvSpPr txBox="1">
            <a:spLocks noChangeAspect="1" noChangeArrowheads="1"/>
          </p:cNvSpPr>
          <p:nvPr/>
        </p:nvSpPr>
        <p:spPr bwMode="auto">
          <a:xfrm>
            <a:off x="3960813" y="3854450"/>
            <a:ext cx="1196975" cy="933450"/>
          </a:xfrm>
          <a:prstGeom prst="rect">
            <a:avLst/>
          </a:prstGeom>
          <a:solidFill>
            <a:srgbClr val="FDF0BB"/>
          </a:solidFill>
          <a:ln w="9525">
            <a:noFill/>
            <a:miter lim="800000"/>
            <a:headEnd/>
            <a:tailEnd/>
          </a:ln>
          <a:effectLst>
            <a:outerShdw dist="45791" dir="19578596" algn="ctr" rotWithShape="0">
              <a:srgbClr val="FFCC00"/>
            </a:outerShdw>
          </a:effectLst>
        </p:spPr>
        <p:txBody>
          <a:bodyPr>
            <a:spAutoFit/>
          </a:bodyPr>
          <a:lstStyle/>
          <a:p>
            <a:pPr marL="177800" indent="-177800">
              <a:spcBef>
                <a:spcPct val="50000"/>
              </a:spcBef>
              <a:buClr>
                <a:srgbClr val="FF6600"/>
              </a:buClr>
              <a:buFont typeface="Wingdings" pitchFamily="2" charset="2"/>
              <a:buChar char="§"/>
            </a:pPr>
            <a:r>
              <a:rPr lang="en-US" sz="1100" b="1">
                <a:solidFill>
                  <a:srgbClr val="330033"/>
                </a:solidFill>
              </a:rPr>
              <a:t>Allocation of proposal parts among partners</a:t>
            </a:r>
          </a:p>
        </p:txBody>
      </p:sp>
      <p:cxnSp>
        <p:nvCxnSpPr>
          <p:cNvPr id="127012" name="AutoShape 36"/>
          <p:cNvCxnSpPr>
            <a:cxnSpLocks noChangeAspect="1" noChangeShapeType="1"/>
          </p:cNvCxnSpPr>
          <p:nvPr/>
        </p:nvCxnSpPr>
        <p:spPr bwMode="auto">
          <a:xfrm rot="10800000" flipH="1" flipV="1">
            <a:off x="5327650" y="2324100"/>
            <a:ext cx="136525" cy="862013"/>
          </a:xfrm>
          <a:prstGeom prst="bentConnector3">
            <a:avLst>
              <a:gd name="adj1" fmla="val 1940"/>
            </a:avLst>
          </a:prstGeom>
          <a:noFill/>
          <a:ln w="9525">
            <a:solidFill>
              <a:srgbClr val="FFCC00"/>
            </a:solidFill>
            <a:miter lim="800000"/>
            <a:headEnd/>
            <a:tailEnd/>
          </a:ln>
          <a:effectLst/>
        </p:spPr>
      </p:cxnSp>
      <p:cxnSp>
        <p:nvCxnSpPr>
          <p:cNvPr id="127013" name="AutoShape 37"/>
          <p:cNvCxnSpPr>
            <a:cxnSpLocks noChangeAspect="1" noChangeShapeType="1"/>
          </p:cNvCxnSpPr>
          <p:nvPr/>
        </p:nvCxnSpPr>
        <p:spPr bwMode="auto">
          <a:xfrm rot="10800000" flipH="1" flipV="1">
            <a:off x="5356225" y="2562225"/>
            <a:ext cx="166688" cy="1365250"/>
          </a:xfrm>
          <a:prstGeom prst="bentConnector3">
            <a:avLst>
              <a:gd name="adj1" fmla="val -11815"/>
            </a:avLst>
          </a:prstGeom>
          <a:noFill/>
          <a:ln w="9525">
            <a:solidFill>
              <a:srgbClr val="FFCC00"/>
            </a:solidFill>
            <a:miter lim="800000"/>
            <a:headEnd/>
            <a:tailEnd/>
          </a:ln>
          <a:effectLst/>
        </p:spPr>
      </p:cxnSp>
      <p:cxnSp>
        <p:nvCxnSpPr>
          <p:cNvPr id="127014" name="AutoShape 38"/>
          <p:cNvCxnSpPr>
            <a:cxnSpLocks noChangeAspect="1" noChangeShapeType="1"/>
          </p:cNvCxnSpPr>
          <p:nvPr/>
        </p:nvCxnSpPr>
        <p:spPr bwMode="auto">
          <a:xfrm rot="10800000" flipH="1" flipV="1">
            <a:off x="5356225" y="2562225"/>
            <a:ext cx="166688" cy="2154238"/>
          </a:xfrm>
          <a:prstGeom prst="bentConnector3">
            <a:avLst>
              <a:gd name="adj1" fmla="val -14963"/>
            </a:avLst>
          </a:prstGeom>
          <a:noFill/>
          <a:ln w="9525">
            <a:solidFill>
              <a:srgbClr val="FFCC00"/>
            </a:solidFill>
            <a:miter lim="800000"/>
            <a:headEnd/>
            <a:tailEnd/>
          </a:ln>
          <a:effectLst/>
        </p:spPr>
      </p:cxnSp>
      <p:sp>
        <p:nvSpPr>
          <p:cNvPr id="127015" name="Text Box 39"/>
          <p:cNvSpPr txBox="1">
            <a:spLocks noChangeAspect="1" noChangeArrowheads="1"/>
          </p:cNvSpPr>
          <p:nvPr/>
        </p:nvSpPr>
        <p:spPr bwMode="auto">
          <a:xfrm>
            <a:off x="5473700" y="2973388"/>
            <a:ext cx="1174750" cy="596900"/>
          </a:xfrm>
          <a:prstGeom prst="rect">
            <a:avLst/>
          </a:prstGeom>
          <a:solidFill>
            <a:srgbClr val="FDF0BB"/>
          </a:solidFill>
          <a:ln w="9525">
            <a:noFill/>
            <a:miter lim="800000"/>
            <a:headEnd/>
            <a:tailEnd/>
          </a:ln>
          <a:effectLst>
            <a:outerShdw dist="45791" dir="19578596" algn="ctr" rotWithShape="0">
              <a:srgbClr val="FFCC00"/>
            </a:outerShdw>
          </a:effectLst>
        </p:spPr>
        <p:txBody>
          <a:bodyPr>
            <a:spAutoFit/>
          </a:bodyPr>
          <a:lstStyle/>
          <a:p>
            <a:pPr marL="177800" indent="-177800">
              <a:spcBef>
                <a:spcPct val="50000"/>
              </a:spcBef>
              <a:buClr>
                <a:srgbClr val="FF6600"/>
              </a:buClr>
              <a:buFont typeface="Wingdings" pitchFamily="2" charset="2"/>
              <a:buChar char="§"/>
            </a:pPr>
            <a:r>
              <a:rPr lang="en-US" sz="1100" b="1">
                <a:solidFill>
                  <a:srgbClr val="330033"/>
                </a:solidFill>
              </a:rPr>
              <a:t>Negotiation &amp; re-costing</a:t>
            </a:r>
          </a:p>
        </p:txBody>
      </p:sp>
      <p:sp>
        <p:nvSpPr>
          <p:cNvPr id="127016" name="Text Box 40"/>
          <p:cNvSpPr txBox="1">
            <a:spLocks noChangeAspect="1" noChangeArrowheads="1"/>
          </p:cNvSpPr>
          <p:nvPr/>
        </p:nvSpPr>
        <p:spPr bwMode="auto">
          <a:xfrm>
            <a:off x="5473700" y="4318000"/>
            <a:ext cx="1163638" cy="1101725"/>
          </a:xfrm>
          <a:prstGeom prst="rect">
            <a:avLst/>
          </a:prstGeom>
          <a:solidFill>
            <a:srgbClr val="FDF0BB"/>
          </a:solidFill>
          <a:ln w="9525">
            <a:noFill/>
            <a:miter lim="800000"/>
            <a:headEnd/>
            <a:tailEnd/>
          </a:ln>
          <a:effectLst>
            <a:outerShdw dist="45791" dir="19578596" algn="ctr" rotWithShape="0">
              <a:srgbClr val="FFCC00"/>
            </a:outerShdw>
          </a:effectLst>
        </p:spPr>
        <p:txBody>
          <a:bodyPr>
            <a:spAutoFit/>
          </a:bodyPr>
          <a:lstStyle/>
          <a:p>
            <a:pPr marL="177800" indent="-177800">
              <a:spcBef>
                <a:spcPct val="50000"/>
              </a:spcBef>
              <a:buClr>
                <a:srgbClr val="FF6600"/>
              </a:buClr>
              <a:buFont typeface="Wingdings" pitchFamily="2" charset="2"/>
              <a:buChar char="§"/>
            </a:pPr>
            <a:r>
              <a:rPr lang="en-US" sz="1100" b="1">
                <a:solidFill>
                  <a:srgbClr val="330033"/>
                </a:solidFill>
              </a:rPr>
              <a:t>Final contract signature = effective start of project</a:t>
            </a:r>
          </a:p>
        </p:txBody>
      </p:sp>
      <p:sp>
        <p:nvSpPr>
          <p:cNvPr id="127017" name="Text Box 41"/>
          <p:cNvSpPr txBox="1">
            <a:spLocks noChangeAspect="1" noChangeArrowheads="1"/>
          </p:cNvSpPr>
          <p:nvPr/>
        </p:nvSpPr>
        <p:spPr bwMode="auto">
          <a:xfrm>
            <a:off x="5453063" y="3711575"/>
            <a:ext cx="1160462" cy="428625"/>
          </a:xfrm>
          <a:prstGeom prst="rect">
            <a:avLst/>
          </a:prstGeom>
          <a:solidFill>
            <a:srgbClr val="FDF0BB"/>
          </a:solidFill>
          <a:ln w="9525">
            <a:noFill/>
            <a:miter lim="800000"/>
            <a:headEnd/>
            <a:tailEnd/>
          </a:ln>
          <a:effectLst>
            <a:outerShdw dist="45791" dir="19578596" algn="ctr" rotWithShape="0">
              <a:srgbClr val="FFCC00"/>
            </a:outerShdw>
          </a:effectLst>
        </p:spPr>
        <p:txBody>
          <a:bodyPr>
            <a:spAutoFit/>
          </a:bodyPr>
          <a:lstStyle/>
          <a:p>
            <a:pPr marL="177800" indent="-177800">
              <a:spcBef>
                <a:spcPct val="50000"/>
              </a:spcBef>
              <a:buClr>
                <a:srgbClr val="FF6600"/>
              </a:buClr>
              <a:buFont typeface="Wingdings" pitchFamily="2" charset="2"/>
              <a:buChar char="§"/>
            </a:pPr>
            <a:r>
              <a:rPr lang="en-US" sz="1100" b="1">
                <a:solidFill>
                  <a:srgbClr val="330033"/>
                </a:solidFill>
              </a:rPr>
              <a:t>Consortium Agreement</a:t>
            </a:r>
          </a:p>
        </p:txBody>
      </p:sp>
      <p:sp>
        <p:nvSpPr>
          <p:cNvPr id="127018" name="AutoShape 42"/>
          <p:cNvSpPr>
            <a:spLocks noChangeAspect="1" noChangeArrowheads="1"/>
          </p:cNvSpPr>
          <p:nvPr/>
        </p:nvSpPr>
        <p:spPr bwMode="auto">
          <a:xfrm>
            <a:off x="4991100" y="1955800"/>
            <a:ext cx="1789113" cy="855663"/>
          </a:xfrm>
          <a:prstGeom prst="homePlate">
            <a:avLst>
              <a:gd name="adj" fmla="val 52273"/>
            </a:avLst>
          </a:prstGeom>
          <a:gradFill rotWithShape="1">
            <a:gsLst>
              <a:gs pos="0">
                <a:srgbClr val="00E2A7"/>
              </a:gs>
              <a:gs pos="100000">
                <a:srgbClr val="00ACA7"/>
              </a:gs>
            </a:gsLst>
            <a:lin ang="0" scaled="1"/>
          </a:gradFill>
          <a:ln w="9525">
            <a:solidFill>
              <a:srgbClr val="FFE989"/>
            </a:solidFill>
            <a:miter lim="800000"/>
            <a:headEnd/>
            <a:tailEnd/>
          </a:ln>
          <a:effectLst/>
        </p:spPr>
        <p:txBody>
          <a:bodyPr anchor="ctr"/>
          <a:lstStyle/>
          <a:p>
            <a:pPr algn="r"/>
            <a:r>
              <a:rPr lang="en-US" sz="1400" b="1">
                <a:solidFill>
                  <a:srgbClr val="330033"/>
                </a:solidFill>
                <a:latin typeface="Franklin Gothic Book" pitchFamily="34" charset="0"/>
              </a:rPr>
              <a:t>         4. Contract    </a:t>
            </a:r>
          </a:p>
          <a:p>
            <a:pPr algn="r"/>
            <a:r>
              <a:rPr lang="en-US" sz="1400" b="1">
                <a:solidFill>
                  <a:srgbClr val="330033"/>
                </a:solidFill>
                <a:latin typeface="Franklin Gothic Book" pitchFamily="34" charset="0"/>
              </a:rPr>
              <a:t>       Negotiation</a:t>
            </a:r>
          </a:p>
        </p:txBody>
      </p:sp>
      <p:sp>
        <p:nvSpPr>
          <p:cNvPr id="127019" name="AutoShape 43"/>
          <p:cNvSpPr>
            <a:spLocks noChangeAspect="1" noChangeArrowheads="1"/>
          </p:cNvSpPr>
          <p:nvPr/>
        </p:nvSpPr>
        <p:spPr bwMode="auto">
          <a:xfrm>
            <a:off x="3825875" y="1955800"/>
            <a:ext cx="1766888" cy="855663"/>
          </a:xfrm>
          <a:prstGeom prst="homePlate">
            <a:avLst>
              <a:gd name="adj" fmla="val 51623"/>
            </a:avLst>
          </a:prstGeom>
          <a:gradFill rotWithShape="1">
            <a:gsLst>
              <a:gs pos="0">
                <a:srgbClr val="00E2A7"/>
              </a:gs>
              <a:gs pos="100000">
                <a:srgbClr val="00ACA7"/>
              </a:gs>
            </a:gsLst>
            <a:lin ang="0" scaled="1"/>
          </a:gradFill>
          <a:ln w="9525">
            <a:solidFill>
              <a:srgbClr val="FFE989"/>
            </a:solidFill>
            <a:miter lim="800000"/>
            <a:headEnd/>
            <a:tailEnd/>
          </a:ln>
          <a:effectLst/>
        </p:spPr>
        <p:txBody>
          <a:bodyPr wrap="none" anchor="ctr"/>
          <a:lstStyle/>
          <a:p>
            <a:pPr algn="r"/>
            <a:r>
              <a:rPr lang="en-US" sz="1400" b="1">
                <a:solidFill>
                  <a:srgbClr val="330033"/>
                </a:solidFill>
                <a:latin typeface="Franklin Gothic Book" pitchFamily="34" charset="0"/>
              </a:rPr>
              <a:t>  3. Proposal </a:t>
            </a:r>
          </a:p>
          <a:p>
            <a:pPr algn="r"/>
            <a:r>
              <a:rPr lang="en-US" sz="1400" b="1">
                <a:solidFill>
                  <a:srgbClr val="330033"/>
                </a:solidFill>
                <a:latin typeface="Franklin Gothic Book" pitchFamily="34" charset="0"/>
              </a:rPr>
              <a:t>     Development</a:t>
            </a:r>
          </a:p>
        </p:txBody>
      </p:sp>
      <p:sp>
        <p:nvSpPr>
          <p:cNvPr id="127020" name="AutoShape 44"/>
          <p:cNvSpPr>
            <a:spLocks noChangeAspect="1" noChangeArrowheads="1"/>
          </p:cNvSpPr>
          <p:nvPr/>
        </p:nvSpPr>
        <p:spPr bwMode="auto">
          <a:xfrm>
            <a:off x="2362200" y="1955800"/>
            <a:ext cx="1939925" cy="855663"/>
          </a:xfrm>
          <a:prstGeom prst="homePlate">
            <a:avLst>
              <a:gd name="adj" fmla="val 56679"/>
            </a:avLst>
          </a:prstGeom>
          <a:gradFill rotWithShape="1">
            <a:gsLst>
              <a:gs pos="0">
                <a:srgbClr val="00E2A7"/>
              </a:gs>
              <a:gs pos="100000">
                <a:srgbClr val="00ACA7"/>
              </a:gs>
            </a:gsLst>
            <a:lin ang="0" scaled="1"/>
          </a:gradFill>
          <a:ln w="9525">
            <a:solidFill>
              <a:srgbClr val="FFE989"/>
            </a:solidFill>
            <a:miter lim="800000"/>
            <a:headEnd/>
            <a:tailEnd/>
          </a:ln>
          <a:effectLst/>
        </p:spPr>
        <p:txBody>
          <a:bodyPr anchor="ctr"/>
          <a:lstStyle/>
          <a:p>
            <a:pPr algn="ctr"/>
            <a:r>
              <a:rPr lang="en-US" sz="1400" b="1">
                <a:solidFill>
                  <a:srgbClr val="330033"/>
                </a:solidFill>
                <a:latin typeface="Franklin Gothic Book" pitchFamily="34" charset="0"/>
              </a:rPr>
              <a:t>       2. Consortium      </a:t>
            </a:r>
          </a:p>
          <a:p>
            <a:pPr algn="ctr"/>
            <a:r>
              <a:rPr lang="en-US" sz="1400" b="1">
                <a:solidFill>
                  <a:srgbClr val="330033"/>
                </a:solidFill>
                <a:latin typeface="Franklin Gothic Book" pitchFamily="34" charset="0"/>
              </a:rPr>
              <a:t>          Formation</a:t>
            </a:r>
          </a:p>
        </p:txBody>
      </p:sp>
      <p:sp>
        <p:nvSpPr>
          <p:cNvPr id="127021" name="AutoShape 45"/>
          <p:cNvSpPr>
            <a:spLocks noChangeAspect="1" noChangeArrowheads="1"/>
          </p:cNvSpPr>
          <p:nvPr/>
        </p:nvSpPr>
        <p:spPr bwMode="auto">
          <a:xfrm>
            <a:off x="1095375" y="1955800"/>
            <a:ext cx="1766888" cy="855663"/>
          </a:xfrm>
          <a:prstGeom prst="homePlate">
            <a:avLst>
              <a:gd name="adj" fmla="val 51623"/>
            </a:avLst>
          </a:prstGeom>
          <a:gradFill rotWithShape="1">
            <a:gsLst>
              <a:gs pos="0">
                <a:srgbClr val="00E2A7"/>
              </a:gs>
              <a:gs pos="100000">
                <a:srgbClr val="00ACA7"/>
              </a:gs>
            </a:gsLst>
            <a:lin ang="0" scaled="1"/>
          </a:gradFill>
          <a:ln w="9525">
            <a:solidFill>
              <a:srgbClr val="FFE989"/>
            </a:solidFill>
            <a:miter lim="800000"/>
            <a:headEnd/>
            <a:tailEnd/>
          </a:ln>
          <a:effectLst/>
        </p:spPr>
        <p:txBody>
          <a:bodyPr wrap="none" anchor="ctr"/>
          <a:lstStyle/>
          <a:p>
            <a:pPr marL="342900" indent="-342900" algn="ctr">
              <a:buFontTx/>
              <a:buAutoNum type="arabicPeriod"/>
            </a:pPr>
            <a:r>
              <a:rPr lang="en-US" sz="1400" b="1">
                <a:solidFill>
                  <a:srgbClr val="330033"/>
                </a:solidFill>
                <a:latin typeface="Franklin Gothic Book" pitchFamily="34" charset="0"/>
              </a:rPr>
              <a:t>Feasibility </a:t>
            </a:r>
          </a:p>
        </p:txBody>
      </p:sp>
      <p:cxnSp>
        <p:nvCxnSpPr>
          <p:cNvPr id="127022" name="AutoShape 46"/>
          <p:cNvCxnSpPr>
            <a:cxnSpLocks noChangeAspect="1" noChangeShapeType="1"/>
          </p:cNvCxnSpPr>
          <p:nvPr/>
        </p:nvCxnSpPr>
        <p:spPr bwMode="auto">
          <a:xfrm rot="16200000" flipH="1">
            <a:off x="3014663" y="4167188"/>
            <a:ext cx="1720850" cy="171450"/>
          </a:xfrm>
          <a:prstGeom prst="bentConnector2">
            <a:avLst/>
          </a:prstGeom>
          <a:noFill/>
          <a:ln w="9525">
            <a:solidFill>
              <a:srgbClr val="FFCC00"/>
            </a:solidFill>
            <a:miter lim="800000"/>
            <a:headEnd/>
            <a:tailEnd/>
          </a:ln>
          <a:effectLst/>
        </p:spPr>
      </p:cxnSp>
      <p:cxnSp>
        <p:nvCxnSpPr>
          <p:cNvPr id="127023" name="AutoShape 47"/>
          <p:cNvCxnSpPr>
            <a:cxnSpLocks noChangeShapeType="1"/>
            <a:stCxn id="127020" idx="0"/>
            <a:endCxn id="127019" idx="0"/>
          </p:cNvCxnSpPr>
          <p:nvPr/>
        </p:nvCxnSpPr>
        <p:spPr bwMode="auto">
          <a:xfrm rot="5400000" flipV="1">
            <a:off x="3787775" y="1257300"/>
            <a:ext cx="1588" cy="1398588"/>
          </a:xfrm>
          <a:prstGeom prst="bentConnector3">
            <a:avLst>
              <a:gd name="adj1" fmla="val -14400000"/>
            </a:avLst>
          </a:prstGeom>
          <a:noFill/>
          <a:ln w="38100">
            <a:solidFill>
              <a:srgbClr val="008080"/>
            </a:solidFill>
            <a:miter lim="800000"/>
            <a:headEnd/>
            <a:tailEnd/>
          </a:ln>
          <a:effectLst/>
        </p:spPr>
      </p:cxnSp>
      <p:grpSp>
        <p:nvGrpSpPr>
          <p:cNvPr id="127024" name="Group 48"/>
          <p:cNvGrpSpPr>
            <a:grpSpLocks noChangeAspect="1"/>
          </p:cNvGrpSpPr>
          <p:nvPr/>
        </p:nvGrpSpPr>
        <p:grpSpPr bwMode="auto">
          <a:xfrm rot="2854669">
            <a:off x="3657600" y="1454150"/>
            <a:ext cx="436563" cy="493713"/>
            <a:chOff x="340" y="3366"/>
            <a:chExt cx="577" cy="246"/>
          </a:xfrm>
        </p:grpSpPr>
        <p:sp>
          <p:nvSpPr>
            <p:cNvPr id="127025" name="AutoShape 49"/>
            <p:cNvSpPr>
              <a:spLocks noChangeAspect="1" noChangeArrowheads="1"/>
            </p:cNvSpPr>
            <p:nvPr/>
          </p:nvSpPr>
          <p:spPr bwMode="auto">
            <a:xfrm>
              <a:off x="340" y="3385"/>
              <a:ext cx="272" cy="227"/>
            </a:xfrm>
            <a:prstGeom prst="curvedRightArrow">
              <a:avLst>
                <a:gd name="adj1" fmla="val 20000"/>
                <a:gd name="adj2" fmla="val 40000"/>
                <a:gd name="adj3" fmla="val 39941"/>
              </a:avLst>
            </a:prstGeom>
            <a:solidFill>
              <a:srgbClr val="FF9900"/>
            </a:solidFill>
            <a:ln w="9525">
              <a:noFill/>
              <a:miter lim="800000"/>
              <a:headEnd/>
              <a:tailEnd/>
            </a:ln>
            <a:effectLst/>
          </p:spPr>
          <p:txBody>
            <a:bodyPr wrap="none" anchor="ctr"/>
            <a:lstStyle/>
            <a:p>
              <a:endParaRPr lang="en-GB"/>
            </a:p>
          </p:txBody>
        </p:sp>
        <p:sp>
          <p:nvSpPr>
            <p:cNvPr id="127026" name="AutoShape 50"/>
            <p:cNvSpPr>
              <a:spLocks noChangeAspect="1" noChangeArrowheads="1"/>
            </p:cNvSpPr>
            <p:nvPr/>
          </p:nvSpPr>
          <p:spPr bwMode="auto">
            <a:xfrm rot="10800000">
              <a:off x="645" y="3366"/>
              <a:ext cx="272" cy="227"/>
            </a:xfrm>
            <a:prstGeom prst="curvedRightArrow">
              <a:avLst>
                <a:gd name="adj1" fmla="val 20000"/>
                <a:gd name="adj2" fmla="val 40000"/>
                <a:gd name="adj3" fmla="val 39941"/>
              </a:avLst>
            </a:prstGeom>
            <a:solidFill>
              <a:srgbClr val="FF9900"/>
            </a:solidFill>
            <a:ln w="9525">
              <a:noFill/>
              <a:miter lim="800000"/>
              <a:headEnd/>
              <a:tailEnd/>
            </a:ln>
            <a:effectLst/>
          </p:spPr>
          <p:txBody>
            <a:bodyPr vert="eaVert" wrap="none" anchor="ctr"/>
            <a:lstStyle/>
            <a:p>
              <a:pPr algn="ctr"/>
              <a:endParaRPr lang="el-GR" sz="2400"/>
            </a:p>
          </p:txBody>
        </p:sp>
      </p:grpSp>
      <p:sp>
        <p:nvSpPr>
          <p:cNvPr id="127027" name="AutoShape 51"/>
          <p:cNvSpPr>
            <a:spLocks noChangeArrowheads="1"/>
          </p:cNvSpPr>
          <p:nvPr/>
        </p:nvSpPr>
        <p:spPr bwMode="auto">
          <a:xfrm>
            <a:off x="7315200" y="1371600"/>
            <a:ext cx="609600" cy="1524000"/>
          </a:xfrm>
          <a:prstGeom prst="downArrow">
            <a:avLst>
              <a:gd name="adj1" fmla="val 50000"/>
              <a:gd name="adj2" fmla="val 62500"/>
            </a:avLst>
          </a:prstGeom>
          <a:solidFill>
            <a:srgbClr val="FFFF00"/>
          </a:solidFill>
          <a:ln w="9525">
            <a:solidFill>
              <a:schemeClr val="tx1"/>
            </a:solidFill>
            <a:miter lim="800000"/>
            <a:headEnd/>
            <a:tailEnd/>
          </a:ln>
          <a:effectLst/>
        </p:spPr>
        <p:txBody>
          <a:bodyPr wrap="none" anchor="ctr"/>
          <a:lstStyle/>
          <a:p>
            <a:endParaRPr lang="en-GB"/>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Grp="1" noChangeArrowheads="1"/>
          </p:cNvSpPr>
          <p:nvPr>
            <p:ph type="title"/>
          </p:nvPr>
        </p:nvSpPr>
        <p:spPr>
          <a:xfrm>
            <a:off x="457200" y="152400"/>
            <a:ext cx="8229600" cy="990600"/>
          </a:xfrm>
        </p:spPr>
        <p:txBody>
          <a:bodyPr/>
          <a:lstStyle/>
          <a:p>
            <a:r>
              <a:rPr lang="es-ES"/>
              <a:t>Technical work</a:t>
            </a:r>
          </a:p>
        </p:txBody>
      </p:sp>
      <p:sp>
        <p:nvSpPr>
          <p:cNvPr id="215043" name="Rectangle 3"/>
          <p:cNvSpPr>
            <a:spLocks noGrp="1" noChangeArrowheads="1"/>
          </p:cNvSpPr>
          <p:nvPr>
            <p:ph type="body" idx="1"/>
          </p:nvPr>
        </p:nvSpPr>
        <p:spPr>
          <a:xfrm>
            <a:off x="457200" y="1371600"/>
            <a:ext cx="8229600" cy="4525963"/>
          </a:xfrm>
        </p:spPr>
        <p:txBody>
          <a:bodyPr/>
          <a:lstStyle/>
          <a:p>
            <a:pPr>
              <a:lnSpc>
                <a:spcPct val="80000"/>
              </a:lnSpc>
            </a:pPr>
            <a:r>
              <a:rPr lang="en-US" sz="2800"/>
              <a:t>Described in Annex I (part B of the proposal)</a:t>
            </a:r>
          </a:p>
          <a:p>
            <a:pPr>
              <a:lnSpc>
                <a:spcPct val="80000"/>
              </a:lnSpc>
            </a:pPr>
            <a:r>
              <a:rPr lang="en-US" sz="2800"/>
              <a:t>Usually organized in WPs, activities and tasks</a:t>
            </a:r>
          </a:p>
          <a:p>
            <a:pPr>
              <a:lnSpc>
                <a:spcPct val="80000"/>
              </a:lnSpc>
            </a:pPr>
            <a:r>
              <a:rPr lang="en-US" sz="2800"/>
              <a:t>These WPs, activities and tasks have a proposed date for initiation and finalization.</a:t>
            </a:r>
          </a:p>
          <a:p>
            <a:pPr>
              <a:lnSpc>
                <a:spcPct val="80000"/>
              </a:lnSpc>
            </a:pPr>
            <a:r>
              <a:rPr lang="en-US" sz="2800"/>
              <a:t>Each one of these WPs, activities and tasks should have a partner responsible for them.</a:t>
            </a:r>
          </a:p>
          <a:p>
            <a:pPr>
              <a:lnSpc>
                <a:spcPct val="80000"/>
              </a:lnSpc>
            </a:pPr>
            <a:r>
              <a:rPr lang="en-US" sz="2800"/>
              <a:t>Coordinator should </a:t>
            </a:r>
            <a:r>
              <a:rPr lang="en-US" sz="2800" u="sng"/>
              <a:t>verify</a:t>
            </a:r>
            <a:r>
              <a:rPr lang="en-US" sz="2800"/>
              <a:t> that each and every  tasks is completed as expected on time and meeting the minimum quality requires.</a:t>
            </a:r>
          </a:p>
          <a:p>
            <a:pPr>
              <a:lnSpc>
                <a:spcPct val="80000"/>
              </a:lnSpc>
            </a:pPr>
            <a:r>
              <a:rPr lang="en-US" sz="2800"/>
              <a:t>Partner responsible of the task is the real final responsible when reporting to PO and EC.</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2"/>
          <p:cNvSpPr>
            <a:spLocks noGrp="1" noChangeArrowheads="1"/>
          </p:cNvSpPr>
          <p:nvPr>
            <p:ph type="title"/>
          </p:nvPr>
        </p:nvSpPr>
        <p:spPr/>
        <p:txBody>
          <a:bodyPr/>
          <a:lstStyle/>
          <a:p>
            <a:r>
              <a:rPr lang="es-ES" sz="4000"/>
              <a:t>Technical work - relevant documents</a:t>
            </a:r>
          </a:p>
        </p:txBody>
      </p:sp>
      <p:sp>
        <p:nvSpPr>
          <p:cNvPr id="223235" name="Rectangle 3"/>
          <p:cNvSpPr>
            <a:spLocks noGrp="1" noChangeArrowheads="1"/>
          </p:cNvSpPr>
          <p:nvPr>
            <p:ph type="body" sz="half" idx="1"/>
          </p:nvPr>
        </p:nvSpPr>
        <p:spPr>
          <a:xfrm>
            <a:off x="457200" y="1600200"/>
            <a:ext cx="6934200" cy="4525963"/>
          </a:xfrm>
        </p:spPr>
        <p:txBody>
          <a:bodyPr/>
          <a:lstStyle/>
          <a:p>
            <a:r>
              <a:rPr lang="en-US" sz="2800"/>
              <a:t>Conditions for the implementation of the project and reporting methods are included in Grant Agreement: Annex 2</a:t>
            </a:r>
          </a:p>
        </p:txBody>
      </p:sp>
      <p:graphicFrame>
        <p:nvGraphicFramePr>
          <p:cNvPr id="223237" name="Object 5"/>
          <p:cNvGraphicFramePr>
            <a:graphicFrameLocks noChangeAspect="1"/>
          </p:cNvGraphicFramePr>
          <p:nvPr>
            <p:ph sz="half" idx="2"/>
          </p:nvPr>
        </p:nvGraphicFramePr>
        <p:xfrm>
          <a:off x="7467600" y="1447800"/>
          <a:ext cx="1346200" cy="1905000"/>
        </p:xfrm>
        <a:graphic>
          <a:graphicData uri="http://schemas.openxmlformats.org/presentationml/2006/ole">
            <p:oleObj spid="_x0000_s223237" name="Acrobat Document" r:id="rId3" imgW="5667375" imgH="8020050" progId="AcroExch.Document.7">
              <p:embed/>
            </p:oleObj>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2"/>
          <p:cNvSpPr>
            <a:spLocks noGrp="1" noChangeArrowheads="1"/>
          </p:cNvSpPr>
          <p:nvPr>
            <p:ph type="title"/>
          </p:nvPr>
        </p:nvSpPr>
        <p:spPr/>
        <p:txBody>
          <a:bodyPr/>
          <a:lstStyle/>
          <a:p>
            <a:r>
              <a:rPr lang="es-ES"/>
              <a:t>The role of the coordinator</a:t>
            </a:r>
          </a:p>
        </p:txBody>
      </p:sp>
      <p:sp>
        <p:nvSpPr>
          <p:cNvPr id="225283" name="Rectangle 3"/>
          <p:cNvSpPr>
            <a:spLocks noGrp="1" noChangeArrowheads="1"/>
          </p:cNvSpPr>
          <p:nvPr>
            <p:ph type="body" idx="1"/>
          </p:nvPr>
        </p:nvSpPr>
        <p:spPr/>
        <p:txBody>
          <a:bodyPr/>
          <a:lstStyle/>
          <a:p>
            <a:pPr>
              <a:lnSpc>
                <a:spcPct val="80000"/>
              </a:lnSpc>
              <a:buFontTx/>
              <a:buNone/>
            </a:pPr>
            <a:r>
              <a:rPr lang="en-US" sz="1800"/>
              <a:t>The </a:t>
            </a:r>
            <a:r>
              <a:rPr lang="en-US" sz="1800" i="1"/>
              <a:t>coordinator </a:t>
            </a:r>
            <a:r>
              <a:rPr lang="en-US" sz="1800"/>
              <a:t>shall:</a:t>
            </a:r>
          </a:p>
          <a:p>
            <a:pPr>
              <a:lnSpc>
                <a:spcPct val="80000"/>
              </a:lnSpc>
              <a:buFontTx/>
              <a:buNone/>
            </a:pPr>
            <a:endParaRPr lang="en-US" sz="1800"/>
          </a:p>
          <a:p>
            <a:pPr>
              <a:lnSpc>
                <a:spcPct val="80000"/>
              </a:lnSpc>
              <a:buFontTx/>
              <a:buAutoNum type="alphaLcParenR"/>
            </a:pPr>
            <a:r>
              <a:rPr lang="en-US" sz="1800"/>
              <a:t>administer the </a:t>
            </a:r>
            <a:r>
              <a:rPr lang="en-US" sz="1800" i="1"/>
              <a:t>Community financial contribution </a:t>
            </a:r>
            <a:r>
              <a:rPr lang="en-US" sz="1800"/>
              <a:t>regarding its allocation between </a:t>
            </a:r>
            <a:r>
              <a:rPr lang="en-US" sz="1800" i="1"/>
              <a:t>beneficiaries </a:t>
            </a:r>
            <a:r>
              <a:rPr lang="en-US" sz="1800"/>
              <a:t>and activities, in accordance with this </a:t>
            </a:r>
            <a:r>
              <a:rPr lang="en-US" sz="1800" i="1"/>
              <a:t>grant agreement </a:t>
            </a:r>
            <a:r>
              <a:rPr lang="en-US" sz="1800"/>
              <a:t>and the decisions taken by the </a:t>
            </a:r>
            <a:r>
              <a:rPr lang="en-US" sz="1800" i="1"/>
              <a:t>consortium. </a:t>
            </a:r>
            <a:r>
              <a:rPr lang="en-US" sz="1800"/>
              <a:t>The </a:t>
            </a:r>
            <a:r>
              <a:rPr lang="en-US" sz="1800" i="1"/>
              <a:t>coordinator </a:t>
            </a:r>
            <a:r>
              <a:rPr lang="en-US" sz="1800"/>
              <a:t>shall ensure that all the appropriate payments are made to the other </a:t>
            </a:r>
            <a:r>
              <a:rPr lang="en-US" sz="1800" i="1"/>
              <a:t>beneficiaries </a:t>
            </a:r>
            <a:r>
              <a:rPr lang="en-US" sz="1800"/>
              <a:t>without unjustified delay;</a:t>
            </a:r>
          </a:p>
          <a:p>
            <a:pPr>
              <a:lnSpc>
                <a:spcPct val="80000"/>
              </a:lnSpc>
              <a:buFontTx/>
              <a:buAutoNum type="alphaLcParenR"/>
            </a:pPr>
            <a:r>
              <a:rPr lang="en-US" sz="1800"/>
              <a:t>b) keep the records and financial accounts making it possible to determine at any time what portion of the </a:t>
            </a:r>
            <a:r>
              <a:rPr lang="en-US" sz="1800" i="1"/>
              <a:t>Community financial contribution </a:t>
            </a:r>
            <a:r>
              <a:rPr lang="en-US" sz="1800"/>
              <a:t>has been paid to each </a:t>
            </a:r>
            <a:r>
              <a:rPr lang="en-US" sz="1800" i="1"/>
              <a:t>beneficiary </a:t>
            </a:r>
            <a:r>
              <a:rPr lang="en-US" sz="1800"/>
              <a:t>for the purposes of the </a:t>
            </a:r>
            <a:r>
              <a:rPr lang="en-US" sz="1800" i="1"/>
              <a:t>project;</a:t>
            </a:r>
          </a:p>
          <a:p>
            <a:pPr>
              <a:lnSpc>
                <a:spcPct val="80000"/>
              </a:lnSpc>
              <a:buFontTx/>
              <a:buAutoNum type="alphaLcParenR"/>
            </a:pPr>
            <a:r>
              <a:rPr lang="en-US" sz="1800"/>
              <a:t>c) inform the </a:t>
            </a:r>
            <a:r>
              <a:rPr lang="en-US" sz="1800" i="1"/>
              <a:t>Commission </a:t>
            </a:r>
            <a:r>
              <a:rPr lang="en-US" sz="1800"/>
              <a:t>of the distribution of the </a:t>
            </a:r>
            <a:r>
              <a:rPr lang="en-US" sz="1800" i="1"/>
              <a:t>Community financial contribution </a:t>
            </a:r>
            <a:r>
              <a:rPr lang="en-US" sz="1800"/>
              <a:t>and the date of transfers to the </a:t>
            </a:r>
            <a:r>
              <a:rPr lang="en-US" sz="1800" i="1"/>
              <a:t>beneficiaries, </a:t>
            </a:r>
            <a:r>
              <a:rPr lang="en-US" sz="1800"/>
              <a:t>when required by this </a:t>
            </a:r>
            <a:r>
              <a:rPr lang="en-US" sz="1800" i="1"/>
              <a:t>grant agreement </a:t>
            </a:r>
            <a:r>
              <a:rPr lang="en-US" sz="1800"/>
              <a:t>or by the </a:t>
            </a:r>
            <a:r>
              <a:rPr lang="en-US" sz="1800" i="1"/>
              <a:t>Commission</a:t>
            </a:r>
            <a:r>
              <a:rPr lang="en-US" sz="1800"/>
              <a:t>;</a:t>
            </a:r>
          </a:p>
          <a:p>
            <a:pPr>
              <a:lnSpc>
                <a:spcPct val="80000"/>
              </a:lnSpc>
              <a:buFontTx/>
              <a:buAutoNum type="alphaLcParenR"/>
            </a:pPr>
            <a:r>
              <a:rPr lang="en-US" sz="1800"/>
              <a:t>d) review the reports to verify consistency with the </a:t>
            </a:r>
            <a:r>
              <a:rPr lang="en-US" sz="1800" i="1"/>
              <a:t>project </a:t>
            </a:r>
            <a:r>
              <a:rPr lang="en-US" sz="1800"/>
              <a:t>tasks before transmitting them to the </a:t>
            </a:r>
            <a:r>
              <a:rPr lang="en-US" sz="1800" i="1"/>
              <a:t>Commission</a:t>
            </a:r>
            <a:r>
              <a:rPr lang="en-US" sz="1800"/>
              <a:t>;</a:t>
            </a:r>
          </a:p>
          <a:p>
            <a:pPr>
              <a:lnSpc>
                <a:spcPct val="80000"/>
              </a:lnSpc>
              <a:buFontTx/>
              <a:buAutoNum type="alphaLcParenR"/>
            </a:pPr>
            <a:r>
              <a:rPr lang="en-US" sz="1800"/>
              <a:t>e) monitor the compliance by </a:t>
            </a:r>
            <a:r>
              <a:rPr lang="en-US" sz="1800" i="1"/>
              <a:t>beneficiaries </a:t>
            </a:r>
            <a:r>
              <a:rPr lang="en-US" sz="1800"/>
              <a:t>with their obligations under this </a:t>
            </a:r>
            <a:r>
              <a:rPr lang="en-US" sz="1800" i="1"/>
              <a:t>grant agreement</a:t>
            </a:r>
            <a:r>
              <a:rPr lang="en-US" sz="1800"/>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2"/>
          <p:cNvSpPr>
            <a:spLocks noGrp="1" noChangeArrowheads="1"/>
          </p:cNvSpPr>
          <p:nvPr>
            <p:ph type="title"/>
          </p:nvPr>
        </p:nvSpPr>
        <p:spPr/>
        <p:txBody>
          <a:bodyPr/>
          <a:lstStyle/>
          <a:p>
            <a:r>
              <a:rPr lang="es-ES" sz="4000"/>
              <a:t>The role of the partner (beneficiaries)</a:t>
            </a:r>
          </a:p>
        </p:txBody>
      </p:sp>
      <p:sp>
        <p:nvSpPr>
          <p:cNvPr id="226307" name="Rectangle 3"/>
          <p:cNvSpPr>
            <a:spLocks noGrp="1" noChangeArrowheads="1"/>
          </p:cNvSpPr>
          <p:nvPr>
            <p:ph type="body" idx="1"/>
          </p:nvPr>
        </p:nvSpPr>
        <p:spPr/>
        <p:txBody>
          <a:bodyPr/>
          <a:lstStyle/>
          <a:p>
            <a:pPr>
              <a:lnSpc>
                <a:spcPct val="80000"/>
              </a:lnSpc>
              <a:buFontTx/>
              <a:buNone/>
            </a:pPr>
            <a:r>
              <a:rPr lang="en-US" sz="1400" i="1"/>
              <a:t>Beneficiaries </a:t>
            </a:r>
            <a:r>
              <a:rPr lang="en-US" sz="1400"/>
              <a:t>shall fulfill the following obligations as a </a:t>
            </a:r>
            <a:r>
              <a:rPr lang="en-US" sz="1400" i="1"/>
              <a:t>consortium</a:t>
            </a:r>
            <a:r>
              <a:rPr lang="en-US" sz="1400"/>
              <a:t>:</a:t>
            </a:r>
          </a:p>
          <a:p>
            <a:pPr>
              <a:lnSpc>
                <a:spcPct val="80000"/>
              </a:lnSpc>
              <a:buFontTx/>
              <a:buNone/>
            </a:pPr>
            <a:endParaRPr lang="en-US" sz="1400"/>
          </a:p>
          <a:p>
            <a:pPr>
              <a:lnSpc>
                <a:spcPct val="80000"/>
              </a:lnSpc>
              <a:buFontTx/>
              <a:buAutoNum type="alphaLcParenR"/>
            </a:pPr>
            <a:r>
              <a:rPr lang="en-US" sz="1400"/>
              <a:t>provide all detailed data requested by the </a:t>
            </a:r>
            <a:r>
              <a:rPr lang="en-US" sz="1400" i="1"/>
              <a:t>Commission </a:t>
            </a:r>
            <a:r>
              <a:rPr lang="en-US" sz="1400"/>
              <a:t>for the purposes of the proper administration of this </a:t>
            </a:r>
            <a:r>
              <a:rPr lang="en-US" sz="1400" i="1"/>
              <a:t>project;</a:t>
            </a:r>
          </a:p>
          <a:p>
            <a:pPr>
              <a:lnSpc>
                <a:spcPct val="80000"/>
              </a:lnSpc>
              <a:buFontTx/>
              <a:buAutoNum type="alphaLcParenR"/>
            </a:pPr>
            <a:r>
              <a:rPr lang="en-US" sz="1400"/>
              <a:t>carry out the </a:t>
            </a:r>
            <a:r>
              <a:rPr lang="en-US" sz="1400" i="1"/>
              <a:t>project </a:t>
            </a:r>
            <a:r>
              <a:rPr lang="en-US" sz="1400"/>
              <a:t>jointly and severally vis-à-vis the </a:t>
            </a:r>
            <a:r>
              <a:rPr lang="en-US" sz="1400" i="1"/>
              <a:t>Community, </a:t>
            </a:r>
            <a:r>
              <a:rPr lang="en-US" sz="1400"/>
              <a:t>taking all necessary and reasonable measures to ensure that the </a:t>
            </a:r>
            <a:r>
              <a:rPr lang="en-US" sz="1400" i="1"/>
              <a:t>project </a:t>
            </a:r>
            <a:r>
              <a:rPr lang="en-US" sz="1400"/>
              <a:t>is carried out in accordance with the terms and conditions of this </a:t>
            </a:r>
            <a:r>
              <a:rPr lang="en-US" sz="1400" i="1"/>
              <a:t>grant agreement</a:t>
            </a:r>
            <a:r>
              <a:rPr lang="en-US" sz="1400"/>
              <a:t>.</a:t>
            </a:r>
          </a:p>
          <a:p>
            <a:pPr>
              <a:lnSpc>
                <a:spcPct val="80000"/>
              </a:lnSpc>
              <a:buFontTx/>
              <a:buAutoNum type="alphaLcParenR"/>
            </a:pPr>
            <a:r>
              <a:rPr lang="en-US" sz="1400"/>
              <a:t>make appropriate internal arrangements consistent with the provisions of this </a:t>
            </a:r>
            <a:r>
              <a:rPr lang="en-US" sz="1400" i="1"/>
              <a:t>grant agreement </a:t>
            </a:r>
            <a:r>
              <a:rPr lang="en-US" sz="1400"/>
              <a:t>to ensure the efficient implementation of the </a:t>
            </a:r>
            <a:r>
              <a:rPr lang="en-US" sz="1400" i="1"/>
              <a:t>project</a:t>
            </a:r>
            <a:r>
              <a:rPr lang="en-US" sz="1400"/>
              <a:t>. When provided for in Article 1.4 these internal arrangements shall take the form of a written </a:t>
            </a:r>
            <a:r>
              <a:rPr lang="en-US" sz="1400" i="1"/>
              <a:t>consortium agreement </a:t>
            </a:r>
            <a:r>
              <a:rPr lang="en-US" sz="1400"/>
              <a:t>(the "</a:t>
            </a:r>
            <a:r>
              <a:rPr lang="en-US" sz="1400" i="1"/>
              <a:t>consortium agreement</a:t>
            </a:r>
            <a:r>
              <a:rPr lang="en-US" sz="1400"/>
              <a:t>"). The </a:t>
            </a:r>
            <a:r>
              <a:rPr lang="en-US" sz="1400" i="1"/>
              <a:t>consortium agreement </a:t>
            </a:r>
            <a:r>
              <a:rPr lang="en-US" sz="1400"/>
              <a:t>governs </a:t>
            </a:r>
            <a:r>
              <a:rPr lang="en-US" sz="1400" i="1"/>
              <a:t>inter alia </a:t>
            </a:r>
            <a:r>
              <a:rPr lang="en-US" sz="1400"/>
              <a:t>the following:</a:t>
            </a:r>
          </a:p>
          <a:p>
            <a:pPr lvl="1">
              <a:lnSpc>
                <a:spcPct val="80000"/>
              </a:lnSpc>
              <a:buFontTx/>
              <a:buNone/>
            </a:pPr>
            <a:r>
              <a:rPr lang="en-US" sz="1200" i="1"/>
              <a:t>	i. </a:t>
            </a:r>
            <a:r>
              <a:rPr lang="en-US" sz="1200"/>
              <a:t>the internal organisation of the </a:t>
            </a:r>
            <a:r>
              <a:rPr lang="en-US" sz="1200" i="1"/>
              <a:t>consortium </a:t>
            </a:r>
            <a:r>
              <a:rPr lang="en-US" sz="1200"/>
              <a:t>including the decision making procedures;</a:t>
            </a:r>
          </a:p>
          <a:p>
            <a:pPr lvl="1">
              <a:lnSpc>
                <a:spcPct val="80000"/>
              </a:lnSpc>
              <a:buFontTx/>
              <a:buNone/>
            </a:pPr>
            <a:r>
              <a:rPr lang="en-US" sz="1200" i="1"/>
              <a:t>	ii. </a:t>
            </a:r>
            <a:r>
              <a:rPr lang="en-US" sz="1200" b="1"/>
              <a:t>rules on dissemination and use, and access rights;</a:t>
            </a:r>
          </a:p>
          <a:p>
            <a:pPr lvl="1">
              <a:lnSpc>
                <a:spcPct val="80000"/>
              </a:lnSpc>
              <a:buFontTx/>
              <a:buNone/>
            </a:pPr>
            <a:r>
              <a:rPr lang="en-US" sz="1200" i="1"/>
              <a:t>	iii. </a:t>
            </a:r>
            <a:r>
              <a:rPr lang="en-US" sz="1200"/>
              <a:t>the distribution of the </a:t>
            </a:r>
            <a:r>
              <a:rPr lang="en-US" sz="1200" i="1"/>
              <a:t>Community financial contribution</a:t>
            </a:r>
            <a:r>
              <a:rPr lang="en-US" sz="1200"/>
              <a:t>;</a:t>
            </a:r>
          </a:p>
          <a:p>
            <a:pPr lvl="1">
              <a:lnSpc>
                <a:spcPct val="80000"/>
              </a:lnSpc>
              <a:buFontTx/>
              <a:buNone/>
            </a:pPr>
            <a:r>
              <a:rPr lang="en-US" sz="1200" i="1"/>
              <a:t>	iv. </a:t>
            </a:r>
            <a:r>
              <a:rPr lang="en-US" sz="1200" b="1"/>
              <a:t>the settlement of internal disputes, including cases of abuse of power;</a:t>
            </a:r>
          </a:p>
          <a:p>
            <a:pPr lvl="1">
              <a:lnSpc>
                <a:spcPct val="80000"/>
              </a:lnSpc>
              <a:buFontTx/>
              <a:buNone/>
            </a:pPr>
            <a:r>
              <a:rPr lang="en-US" sz="1200" i="1"/>
              <a:t>	v. </a:t>
            </a:r>
            <a:r>
              <a:rPr lang="en-US" sz="1200"/>
              <a:t>liability, indemnification and confidentiality arrangements between the </a:t>
            </a:r>
            <a:r>
              <a:rPr lang="en-US" sz="1200" i="1"/>
              <a:t>beneficiaries</a:t>
            </a:r>
            <a:r>
              <a:rPr lang="en-US" sz="1200"/>
              <a:t>.</a:t>
            </a:r>
          </a:p>
          <a:p>
            <a:pPr>
              <a:lnSpc>
                <a:spcPct val="80000"/>
              </a:lnSpc>
              <a:buFontTx/>
              <a:buNone/>
            </a:pPr>
            <a:r>
              <a:rPr lang="en-US" sz="1400"/>
              <a:t>d) 	engage, whenever appropriate, with actors beyond the research community and with the public in order to foster dialogue and debate on the research agenda, on research results and on related scientific issues with policy makers and civil society; create synergies with education at all levels and conduct activities promoting the socioeconomic impact of the research.</a:t>
            </a:r>
          </a:p>
          <a:p>
            <a:pPr>
              <a:lnSpc>
                <a:spcPct val="80000"/>
              </a:lnSpc>
              <a:buFontTx/>
              <a:buNone/>
            </a:pPr>
            <a:endParaRPr lang="en-US" sz="1400"/>
          </a:p>
          <a:p>
            <a:pPr>
              <a:lnSpc>
                <a:spcPct val="80000"/>
              </a:lnSpc>
              <a:buFontTx/>
              <a:buNone/>
            </a:pPr>
            <a:r>
              <a:rPr lang="en-US" sz="1400"/>
              <a:t>e) 	allow the </a:t>
            </a:r>
            <a:r>
              <a:rPr lang="en-US" sz="1400" i="1"/>
              <a:t>Commission </a:t>
            </a:r>
            <a:r>
              <a:rPr lang="en-US" sz="1400"/>
              <a:t>to take part in meetings concerning the </a:t>
            </a:r>
            <a:r>
              <a:rPr lang="en-US" sz="1400" i="1"/>
              <a:t>project</a:t>
            </a:r>
            <a:r>
              <a:rPr lang="en-US" sz="1400"/>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2"/>
          <p:cNvSpPr>
            <a:spLocks noGrp="1" noChangeArrowheads="1"/>
          </p:cNvSpPr>
          <p:nvPr>
            <p:ph type="title"/>
          </p:nvPr>
        </p:nvSpPr>
        <p:spPr>
          <a:xfrm>
            <a:off x="457200" y="152400"/>
            <a:ext cx="8229600" cy="1066800"/>
          </a:xfrm>
        </p:spPr>
        <p:txBody>
          <a:bodyPr/>
          <a:lstStyle/>
          <a:p>
            <a:r>
              <a:rPr lang="es-ES" sz="4000"/>
              <a:t>The role of the partner (beneficiaries)</a:t>
            </a:r>
          </a:p>
        </p:txBody>
      </p:sp>
      <p:sp>
        <p:nvSpPr>
          <p:cNvPr id="227331" name="Rectangle 3"/>
          <p:cNvSpPr>
            <a:spLocks noGrp="1" noChangeArrowheads="1"/>
          </p:cNvSpPr>
          <p:nvPr>
            <p:ph type="body" idx="1"/>
          </p:nvPr>
        </p:nvSpPr>
        <p:spPr>
          <a:xfrm>
            <a:off x="457200" y="1295400"/>
            <a:ext cx="8382000" cy="4876800"/>
          </a:xfrm>
        </p:spPr>
        <p:txBody>
          <a:bodyPr/>
          <a:lstStyle/>
          <a:p>
            <a:pPr marL="381000" indent="-381000">
              <a:lnSpc>
                <a:spcPct val="80000"/>
              </a:lnSpc>
              <a:buFontTx/>
              <a:buNone/>
            </a:pPr>
            <a:r>
              <a:rPr lang="en-US" sz="1200"/>
              <a:t>Each </a:t>
            </a:r>
            <a:r>
              <a:rPr lang="en-US" sz="1200" i="1"/>
              <a:t>beneficiary </a:t>
            </a:r>
            <a:r>
              <a:rPr lang="en-US" sz="1200"/>
              <a:t>shall:</a:t>
            </a:r>
          </a:p>
          <a:p>
            <a:pPr marL="381000" indent="-381000">
              <a:lnSpc>
                <a:spcPct val="80000"/>
              </a:lnSpc>
              <a:buFontTx/>
              <a:buAutoNum type="alphaLcParenR"/>
            </a:pPr>
            <a:r>
              <a:rPr lang="en-US" sz="1200"/>
              <a:t>carry out the work to be performed, as identified in Annex I. However, where it is necessary for the implementation of the </a:t>
            </a:r>
            <a:r>
              <a:rPr lang="en-US" sz="1200" i="1"/>
              <a:t>project </a:t>
            </a:r>
            <a:r>
              <a:rPr lang="en-US" sz="1200"/>
              <a:t>it may call upon third parties to carry out certain elements, according to the conditions established in Article II.7 or any special clause in Article 7. The </a:t>
            </a:r>
            <a:r>
              <a:rPr lang="en-US" sz="1200" i="1"/>
              <a:t>beneficiary </a:t>
            </a:r>
            <a:r>
              <a:rPr lang="en-US" sz="1200"/>
              <a:t>may use resources that are made available by third parties in order to carry out its part of the work;</a:t>
            </a:r>
          </a:p>
          <a:p>
            <a:pPr marL="381000" indent="-381000">
              <a:lnSpc>
                <a:spcPct val="80000"/>
              </a:lnSpc>
              <a:buFontTx/>
              <a:buAutoNum type="alphaLcParenR"/>
            </a:pPr>
            <a:r>
              <a:rPr lang="en-US" sz="1200"/>
              <a:t>ensure that any agreement or contract related to the project, entered into between the </a:t>
            </a:r>
            <a:r>
              <a:rPr lang="en-US" sz="1200" i="1"/>
              <a:t>beneficiary </a:t>
            </a:r>
            <a:r>
              <a:rPr lang="en-US" sz="1200"/>
              <a:t>and any third party contain provisions that this third party, including the auditor providing the certificate on the financial statements or on the methodology, shall have no rights vis-à-vis the </a:t>
            </a:r>
            <a:r>
              <a:rPr lang="en-US" sz="1200" i="1"/>
              <a:t>Commission </a:t>
            </a:r>
            <a:r>
              <a:rPr lang="en-US" sz="1200"/>
              <a:t>under this </a:t>
            </a:r>
            <a:r>
              <a:rPr lang="en-US" sz="1200" i="1"/>
              <a:t>grant agreement</a:t>
            </a:r>
            <a:r>
              <a:rPr lang="en-US" sz="1200"/>
              <a:t>;</a:t>
            </a:r>
          </a:p>
          <a:p>
            <a:pPr marL="381000" indent="-381000">
              <a:lnSpc>
                <a:spcPct val="80000"/>
              </a:lnSpc>
              <a:buFontTx/>
              <a:buAutoNum type="alphaLcParenR"/>
            </a:pPr>
            <a:r>
              <a:rPr lang="en-US" sz="1200"/>
              <a:t>ensure that the rights of the </a:t>
            </a:r>
            <a:r>
              <a:rPr lang="en-US" sz="1200" i="1"/>
              <a:t>Commission </a:t>
            </a:r>
            <a:r>
              <a:rPr lang="en-US" sz="1200"/>
              <a:t>and the Court of Auditors to carry out audits are extended to the right to carry out any such audit or control on any third party whose costs are reimbursed in full or in part by the </a:t>
            </a:r>
            <a:r>
              <a:rPr lang="en-US" sz="1200" i="1"/>
              <a:t>Community financial contribution</a:t>
            </a:r>
            <a:r>
              <a:rPr lang="en-US" sz="1200"/>
              <a:t>, on the same terms and conditions as those indicated in this </a:t>
            </a:r>
            <a:r>
              <a:rPr lang="en-US" sz="1200" i="1"/>
              <a:t>grant agreement</a:t>
            </a:r>
            <a:r>
              <a:rPr lang="en-US" sz="1200"/>
              <a:t>; </a:t>
            </a:r>
          </a:p>
          <a:p>
            <a:pPr marL="381000" indent="-381000">
              <a:lnSpc>
                <a:spcPct val="80000"/>
              </a:lnSpc>
              <a:buFontTx/>
              <a:buAutoNum type="alphaLcParenR"/>
            </a:pPr>
            <a:r>
              <a:rPr lang="en-US" sz="1200"/>
              <a:t>ensure that the conditions applicable to it under Articles II.4.4, II.10, II.11, II.12, II.13, II.14 and II.22 are also applicable to any third party whose costs are claimed under the </a:t>
            </a:r>
            <a:r>
              <a:rPr lang="en-US" sz="1200" i="1"/>
              <a:t>project </a:t>
            </a:r>
            <a:r>
              <a:rPr lang="en-US" sz="1200"/>
              <a:t>according to the provisions of this </a:t>
            </a:r>
            <a:r>
              <a:rPr lang="en-US" sz="1200" i="1"/>
              <a:t>grant agreement</a:t>
            </a:r>
            <a:r>
              <a:rPr lang="en-US" sz="1200"/>
              <a:t>;</a:t>
            </a:r>
          </a:p>
          <a:p>
            <a:pPr marL="381000" indent="-381000">
              <a:lnSpc>
                <a:spcPct val="80000"/>
              </a:lnSpc>
              <a:buFontTx/>
              <a:buAutoNum type="alphaLcParenR"/>
            </a:pPr>
            <a:r>
              <a:rPr lang="en-US" sz="1200"/>
              <a:t>ensure that the tasks assigned to it are correctly and timely performed;</a:t>
            </a:r>
          </a:p>
          <a:p>
            <a:pPr marL="381000" indent="-381000">
              <a:lnSpc>
                <a:spcPct val="80000"/>
              </a:lnSpc>
              <a:buFontTx/>
              <a:buAutoNum type="alphaLcParenR"/>
            </a:pPr>
            <a:r>
              <a:rPr lang="en-US" sz="1200"/>
              <a:t>inform the other </a:t>
            </a:r>
            <a:r>
              <a:rPr lang="en-US" sz="1200" i="1"/>
              <a:t>beneficiaries </a:t>
            </a:r>
            <a:r>
              <a:rPr lang="en-US" sz="1200"/>
              <a:t>and the </a:t>
            </a:r>
            <a:r>
              <a:rPr lang="en-US" sz="1200" i="1"/>
              <a:t>Commission </a:t>
            </a:r>
            <a:r>
              <a:rPr lang="en-US" sz="1200"/>
              <a:t>through the </a:t>
            </a:r>
            <a:r>
              <a:rPr lang="en-US" sz="1200" i="1"/>
              <a:t>coordinator </a:t>
            </a:r>
            <a:r>
              <a:rPr lang="en-US" sz="1200"/>
              <a:t>in due time of: </a:t>
            </a:r>
          </a:p>
          <a:p>
            <a:pPr marL="800100" lvl="1" indent="-342900">
              <a:lnSpc>
                <a:spcPct val="80000"/>
              </a:lnSpc>
              <a:buFontTx/>
              <a:buAutoNum type="alphaLcParenR"/>
            </a:pPr>
            <a:r>
              <a:rPr lang="en-US" sz="1000"/>
              <a:t>the names of the person(s) who shall manage and monitor its work, and its contact details as well as any changes to that information; </a:t>
            </a:r>
          </a:p>
          <a:p>
            <a:pPr marL="800100" lvl="1" indent="-342900">
              <a:lnSpc>
                <a:spcPct val="80000"/>
              </a:lnSpc>
              <a:buFontTx/>
              <a:buAutoNum type="alphaLcParenR"/>
            </a:pPr>
            <a:r>
              <a:rPr lang="en-US" sz="1000"/>
              <a:t>any event which might affect the implementation of the </a:t>
            </a:r>
            <a:r>
              <a:rPr lang="en-US" sz="1000" i="1"/>
              <a:t>project </a:t>
            </a:r>
            <a:r>
              <a:rPr lang="en-US" sz="1000"/>
              <a:t>and the rights of the </a:t>
            </a:r>
            <a:r>
              <a:rPr lang="en-US" sz="1000" i="1"/>
              <a:t>Community;</a:t>
            </a:r>
            <a:r>
              <a:rPr lang="en-US" sz="1000"/>
              <a:t> </a:t>
            </a:r>
          </a:p>
          <a:p>
            <a:pPr marL="800100" lvl="1" indent="-342900">
              <a:lnSpc>
                <a:spcPct val="80000"/>
              </a:lnSpc>
              <a:buFontTx/>
              <a:buAutoNum type="alphaLcParenR"/>
            </a:pPr>
            <a:r>
              <a:rPr lang="en-US" sz="1000"/>
              <a:t>any change in its legal name, address and of its legal representatives, and any change with regard to its legal, financial, organisational or technical situation including change of control and, in particular, any change of status as regards </a:t>
            </a:r>
            <a:r>
              <a:rPr lang="en-US" sz="1000" i="1"/>
              <a:t>non-profit public bodies</a:t>
            </a:r>
            <a:r>
              <a:rPr lang="en-US" sz="1000"/>
              <a:t>, secondary and higher education establishments, </a:t>
            </a:r>
            <a:r>
              <a:rPr lang="en-US" sz="1000" i="1"/>
              <a:t>research organisations </a:t>
            </a:r>
            <a:r>
              <a:rPr lang="en-US" sz="1000"/>
              <a:t>and </a:t>
            </a:r>
            <a:r>
              <a:rPr lang="en-US" sz="1000" i="1"/>
              <a:t>SMEs</a:t>
            </a:r>
            <a:r>
              <a:rPr lang="en-US" sz="1000"/>
              <a:t>;</a:t>
            </a:r>
          </a:p>
          <a:p>
            <a:pPr marL="800100" lvl="1" indent="-342900">
              <a:lnSpc>
                <a:spcPct val="80000"/>
              </a:lnSpc>
              <a:buFontTx/>
              <a:buAutoNum type="alphaLcParenR"/>
            </a:pPr>
            <a:r>
              <a:rPr lang="en-US" sz="1000"/>
              <a:t>any circumstance affecting the conditions of participation referred to in the </a:t>
            </a:r>
            <a:r>
              <a:rPr lang="en-US" sz="1000" i="1"/>
              <a:t>Rules for Participation1, </a:t>
            </a:r>
            <a:r>
              <a:rPr lang="en-US" sz="1000"/>
              <a:t>the </a:t>
            </a:r>
            <a:r>
              <a:rPr lang="en-US" sz="1000" i="1"/>
              <a:t>Financial Regulation2 </a:t>
            </a:r>
            <a:r>
              <a:rPr lang="en-US" sz="1000"/>
              <a:t>and its </a:t>
            </a:r>
            <a:r>
              <a:rPr lang="en-US" sz="1000" i="1"/>
              <a:t>Implementing Rules3 </a:t>
            </a:r>
            <a:r>
              <a:rPr lang="en-US" sz="1000"/>
              <a:t>or of any requirements of the </a:t>
            </a:r>
            <a:r>
              <a:rPr lang="en-US" sz="1000" i="1"/>
              <a:t>grant agreement, </a:t>
            </a:r>
            <a:r>
              <a:rPr lang="en-US" sz="1000"/>
              <a:t>especially if and when any eligibility criteria cease(s) to be met during the duration of the </a:t>
            </a:r>
            <a:r>
              <a:rPr lang="en-US" sz="1000" i="1"/>
              <a:t>project.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p:cNvSpPr>
            <a:spLocks noGrp="1" noChangeArrowheads="1"/>
          </p:cNvSpPr>
          <p:nvPr>
            <p:ph type="title"/>
          </p:nvPr>
        </p:nvSpPr>
        <p:spPr>
          <a:xfrm>
            <a:off x="457200" y="152400"/>
            <a:ext cx="8229600" cy="1066800"/>
          </a:xfrm>
        </p:spPr>
        <p:txBody>
          <a:bodyPr/>
          <a:lstStyle/>
          <a:p>
            <a:r>
              <a:rPr lang="es-ES" sz="4000"/>
              <a:t>The role of the partner (beneficiaries)</a:t>
            </a:r>
          </a:p>
        </p:txBody>
      </p:sp>
      <p:sp>
        <p:nvSpPr>
          <p:cNvPr id="228355" name="Rectangle 3"/>
          <p:cNvSpPr>
            <a:spLocks noGrp="1" noChangeArrowheads="1"/>
          </p:cNvSpPr>
          <p:nvPr>
            <p:ph type="body" idx="1"/>
          </p:nvPr>
        </p:nvSpPr>
        <p:spPr>
          <a:xfrm>
            <a:off x="457200" y="1295400"/>
            <a:ext cx="8382000" cy="4876800"/>
          </a:xfrm>
        </p:spPr>
        <p:txBody>
          <a:bodyPr/>
          <a:lstStyle/>
          <a:p>
            <a:pPr marL="412750" indent="-412750">
              <a:lnSpc>
                <a:spcPct val="80000"/>
              </a:lnSpc>
              <a:buFontTx/>
              <a:buNone/>
            </a:pPr>
            <a:r>
              <a:rPr lang="en-US" sz="2000"/>
              <a:t>Each </a:t>
            </a:r>
            <a:r>
              <a:rPr lang="en-US" sz="2000" i="1"/>
              <a:t>beneficiary </a:t>
            </a:r>
            <a:r>
              <a:rPr lang="en-US" sz="2000"/>
              <a:t>shall:</a:t>
            </a:r>
          </a:p>
          <a:p>
            <a:pPr marL="412750" indent="-412750">
              <a:lnSpc>
                <a:spcPct val="80000"/>
              </a:lnSpc>
              <a:buFontTx/>
              <a:buNone/>
            </a:pPr>
            <a:r>
              <a:rPr lang="en-US" sz="2000"/>
              <a:t>g) 	provide the </a:t>
            </a:r>
            <a:r>
              <a:rPr lang="en-US" sz="2000" i="1"/>
              <a:t>Commission </a:t>
            </a:r>
            <a:r>
              <a:rPr lang="en-US" sz="2000"/>
              <a:t>including the European Anti-Fraud Office (OLAF) and Court of Auditors directly with all information requested in the framework of controls and audits;</a:t>
            </a:r>
          </a:p>
          <a:p>
            <a:pPr marL="412750" indent="-412750">
              <a:lnSpc>
                <a:spcPct val="80000"/>
              </a:lnSpc>
              <a:buFontTx/>
              <a:buNone/>
            </a:pPr>
            <a:r>
              <a:rPr lang="en-US" sz="2000"/>
              <a:t>h) 	take part in meetings concerning the supervision, monitoring and evaluation of the </a:t>
            </a:r>
            <a:r>
              <a:rPr lang="en-US" sz="2000" i="1"/>
              <a:t>project </a:t>
            </a:r>
            <a:r>
              <a:rPr lang="en-US" sz="2000"/>
              <a:t>which are relevant to it;</a:t>
            </a:r>
          </a:p>
          <a:p>
            <a:pPr marL="412750" indent="-412750">
              <a:lnSpc>
                <a:spcPct val="80000"/>
              </a:lnSpc>
              <a:buFontTx/>
              <a:buAutoNum type="romanLcParenR"/>
            </a:pPr>
            <a:r>
              <a:rPr lang="en-US" sz="2000"/>
              <a:t>take all necessary steps to avoid commitments that are incompatible with the obligations provided for in this </a:t>
            </a:r>
            <a:r>
              <a:rPr lang="en-US" sz="2000" i="1"/>
              <a:t>grant agreement </a:t>
            </a:r>
            <a:r>
              <a:rPr lang="en-US" sz="2000"/>
              <a:t>and inform the other </a:t>
            </a:r>
            <a:r>
              <a:rPr lang="en-US" sz="2000" i="1"/>
              <a:t>beneficiaries </a:t>
            </a:r>
            <a:r>
              <a:rPr lang="en-US" sz="2000"/>
              <a:t>and the </a:t>
            </a:r>
            <a:r>
              <a:rPr lang="en-US" sz="2000" i="1"/>
              <a:t>Commission </a:t>
            </a:r>
            <a:r>
              <a:rPr lang="en-US" sz="2000"/>
              <a:t>of any unavoidable obligations which may arise during the duration of the </a:t>
            </a:r>
            <a:r>
              <a:rPr lang="en-US" sz="2000" i="1"/>
              <a:t>grant agreement </a:t>
            </a:r>
            <a:r>
              <a:rPr lang="en-US" sz="2000"/>
              <a:t>which may have implications for any of its obligations under the </a:t>
            </a:r>
            <a:r>
              <a:rPr lang="en-US" sz="2000" i="1"/>
              <a:t>grant agreement;</a:t>
            </a:r>
          </a:p>
          <a:p>
            <a:pPr marL="412750" indent="-412750">
              <a:lnSpc>
                <a:spcPct val="80000"/>
              </a:lnSpc>
              <a:buFontTx/>
              <a:buAutoNum type="alphaLcParenR" startAt="10"/>
            </a:pPr>
            <a:r>
              <a:rPr lang="en-US" sz="2000"/>
              <a:t>ensure that it complies with the provisions of the state aid framework;</a:t>
            </a:r>
          </a:p>
          <a:p>
            <a:pPr marL="412750" indent="-412750">
              <a:lnSpc>
                <a:spcPct val="80000"/>
              </a:lnSpc>
              <a:buFontTx/>
              <a:buAutoNum type="alphaLcParenR" startAt="10"/>
            </a:pPr>
            <a:r>
              <a:rPr lang="en-US" sz="2000"/>
              <a:t>carry out the </a:t>
            </a:r>
            <a:r>
              <a:rPr lang="en-US" sz="2000" i="1"/>
              <a:t>project </a:t>
            </a:r>
            <a:r>
              <a:rPr lang="en-US" sz="2000"/>
              <a:t>in accordance with fundamental ethical principles;</a:t>
            </a:r>
          </a:p>
          <a:p>
            <a:pPr marL="412750" indent="-412750">
              <a:lnSpc>
                <a:spcPct val="80000"/>
              </a:lnSpc>
              <a:buFontTx/>
              <a:buAutoNum type="alphaLcParenR" startAt="10"/>
            </a:pPr>
            <a:r>
              <a:rPr lang="en-US" sz="2000"/>
              <a:t>endeavour to promote equal opportunities between men and women in the implementation of the </a:t>
            </a:r>
            <a:r>
              <a:rPr lang="en-US" sz="2000" i="1"/>
              <a:t>project;</a:t>
            </a:r>
          </a:p>
        </p:txBody>
      </p:sp>
    </p:spTree>
  </p:cSld>
  <p:clrMapOvr>
    <a:masterClrMapping/>
  </p:clrMapOvr>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157</TotalTime>
  <Words>1274</Words>
  <Application>Microsoft PowerPoint</Application>
  <PresentationFormat>Presentación en pantalla (4:3)</PresentationFormat>
  <Paragraphs>104</Paragraphs>
  <Slides>12</Slides>
  <Notes>1</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12</vt:i4>
      </vt:variant>
    </vt:vector>
  </HeadingPairs>
  <TitlesOfParts>
    <vt:vector size="14" baseType="lpstr">
      <vt:lpstr>Diseño predeterminado</vt:lpstr>
      <vt:lpstr>Acrobat Document</vt:lpstr>
      <vt:lpstr>Diapositiva 1</vt:lpstr>
      <vt:lpstr>General Roadmap</vt:lpstr>
      <vt:lpstr>Fundamental Concepts  Summary of Key Phase Characteristics  </vt:lpstr>
      <vt:lpstr>Technical work</vt:lpstr>
      <vt:lpstr>Technical work - relevant documents</vt:lpstr>
      <vt:lpstr>The role of the coordinator</vt:lpstr>
      <vt:lpstr>The role of the partner (beneficiaries)</vt:lpstr>
      <vt:lpstr>The role of the partner (beneficiaries)</vt:lpstr>
      <vt:lpstr>The role of the partner (beneficiaries)</vt:lpstr>
      <vt:lpstr>Diapositiva 10</vt:lpstr>
      <vt:lpstr>Reporting and Payments</vt:lpstr>
      <vt:lpstr>Grant agreement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mmartinlanuza</cp:lastModifiedBy>
  <cp:revision>13</cp:revision>
  <cp:lastPrinted>1601-01-01T00:00:00Z</cp:lastPrinted>
  <dcterms:created xsi:type="dcterms:W3CDTF">1601-01-01T00:00:00Z</dcterms:created>
  <dcterms:modified xsi:type="dcterms:W3CDTF">2008-09-12T13:46:55Z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