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86" r:id="rId2"/>
    <p:sldId id="289" r:id="rId3"/>
    <p:sldId id="329" r:id="rId4"/>
    <p:sldId id="328" r:id="rId5"/>
    <p:sldId id="324" r:id="rId6"/>
    <p:sldId id="292" r:id="rId7"/>
    <p:sldId id="293" r:id="rId8"/>
    <p:sldId id="294" r:id="rId9"/>
    <p:sldId id="296" r:id="rId10"/>
    <p:sldId id="297" r:id="rId11"/>
    <p:sldId id="298" r:id="rId12"/>
    <p:sldId id="300" r:id="rId13"/>
    <p:sldId id="301" r:id="rId14"/>
    <p:sldId id="302" r:id="rId15"/>
    <p:sldId id="303" r:id="rId16"/>
    <p:sldId id="325" r:id="rId17"/>
    <p:sldId id="326" r:id="rId18"/>
    <p:sldId id="327" r:id="rId19"/>
    <p:sldId id="304" r:id="rId20"/>
    <p:sldId id="305" r:id="rId21"/>
    <p:sldId id="306" r:id="rId22"/>
    <p:sldId id="307" r:id="rId23"/>
    <p:sldId id="308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19" r:id="rId34"/>
    <p:sldId id="320" r:id="rId35"/>
    <p:sldId id="321" r:id="rId36"/>
    <p:sldId id="322" r:id="rId37"/>
    <p:sldId id="330" r:id="rId38"/>
    <p:sldId id="331" r:id="rId39"/>
    <p:sldId id="332" r:id="rId40"/>
    <p:sldId id="323" r:id="rId4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671A77-5FDA-4055-B059-E7D3916BB22C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27ECF-1486-4DE8-B454-ABA95A8799E0}" type="slidenum">
              <a:rPr lang="es-ES"/>
              <a:pPr/>
              <a:t>3</a:t>
            </a:fld>
            <a:endParaRPr lang="es-E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17550"/>
            <a:ext cx="4495800" cy="3371850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4375150"/>
            <a:ext cx="5035550" cy="4089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BC407-C57E-4434-9C28-D4DA48401A7C}" type="slidenum">
              <a:rPr lang="es-ES"/>
              <a:pPr/>
              <a:t>35</a:t>
            </a:fld>
            <a:endParaRPr lang="es-E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67D5A0-3F0B-4AD4-B204-DA468BA384BD}" type="slidenum">
              <a:rPr lang="es-ES"/>
              <a:pPr/>
              <a:t>36</a:t>
            </a:fld>
            <a:endParaRPr lang="es-E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BE5394-B01C-4470-9350-63350EDB7826}" type="slidenum">
              <a:rPr lang="es-ES"/>
              <a:pPr/>
              <a:t>40</a:t>
            </a:fld>
            <a:endParaRPr lang="es-E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4AA06-53DB-4CF9-AC7D-0668B7A0A5E0}" type="slidenum">
              <a:rPr lang="es-ES"/>
              <a:pPr/>
              <a:t>4</a:t>
            </a:fld>
            <a:endParaRPr lang="es-E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17550"/>
            <a:ext cx="4495800" cy="3371850"/>
          </a:xfrm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4375150"/>
            <a:ext cx="5035550" cy="4089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BBA35D-6C1E-4216-A6BA-B9F03B0EBCDB}" type="slidenum">
              <a:rPr lang="es-ES"/>
              <a:pPr/>
              <a:t>5</a:t>
            </a:fld>
            <a:endParaRPr lang="es-E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1AFCAB-A823-4A6D-92BC-6C2074241383}" type="slidenum">
              <a:rPr lang="es-ES"/>
              <a:pPr/>
              <a:t>29</a:t>
            </a:fld>
            <a:endParaRPr lang="es-E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7C1D1-F797-48AF-AF92-A082FF929EE2}" type="slidenum">
              <a:rPr lang="es-ES"/>
              <a:pPr/>
              <a:t>30</a:t>
            </a:fld>
            <a:endParaRPr lang="es-E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C9C80-B8BE-4821-8B87-DECB3A87491D}" type="slidenum">
              <a:rPr lang="es-ES"/>
              <a:pPr/>
              <a:t>31</a:t>
            </a:fld>
            <a:endParaRPr lang="es-E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E97D4-5D10-4FFB-B418-181855810D27}" type="slidenum">
              <a:rPr lang="es-ES"/>
              <a:pPr/>
              <a:t>32</a:t>
            </a:fld>
            <a:endParaRPr lang="es-E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AD4ACF-C81C-4F5B-91BE-9D3E6C2282BB}" type="slidenum">
              <a:rPr lang="es-ES"/>
              <a:pPr/>
              <a:t>33</a:t>
            </a:fld>
            <a:endParaRPr lang="es-E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0A6D9-F693-4565-B576-273999D2D181}" type="slidenum">
              <a:rPr lang="es-ES"/>
              <a:pPr/>
              <a:t>34</a:t>
            </a:fld>
            <a:endParaRPr lang="es-E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B9CA0-0E70-482E-A6AB-D2C3B84BE04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B8794-3A46-4436-A0FA-6205DE9BB36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642E7-8222-4E7F-B7B8-F81A5A83421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B3E0DBD-8AE9-49A6-A4D9-664B46C1CEF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12EA2-BC39-47A9-BA2C-AB6BF95140A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34A37-D9B2-4CA2-B278-56D526C84FF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623D0-1C68-40C5-A422-E6F69A411FA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03009-1CA6-42E5-A7F2-D56902A0222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14A2F-ABF7-492C-BA40-C24BA34A11D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12F61-3EE4-4A7B-90E1-FD4018089E0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DBFF2-DF5C-4112-9EB2-E45B207AD6C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7E455-20BE-4D89-A369-39412F0704E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349F48-CDDD-4B00-B0FE-716C9A06C90F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155575" y="6259513"/>
            <a:ext cx="856773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307263" y="6053138"/>
            <a:ext cx="1501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900">
                <a:solidFill>
                  <a:srgbClr val="9696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www.aetic.es</a:t>
            </a: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1379538" y="6240463"/>
            <a:ext cx="59515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900">
                <a:solidFill>
                  <a:srgbClr val="9696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Oficina AproTECH de AETIC: Información y asesoramiento en la preparación de propuestas de I+D+I</a:t>
            </a:r>
            <a:endParaRPr lang="es-ES" sz="240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pic>
        <p:nvPicPr>
          <p:cNvPr id="1034" name="Picture 10" descr="A_transparencia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4343400" y="3429000"/>
            <a:ext cx="461645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http://english.ivsz.hu/SysRes/ITCTrainSkin/itctrainlogo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cordis.europa.eu/fp7/" TargetMode="External"/><Relationship Id="rId2" Type="http://schemas.openxmlformats.org/officeDocument/2006/relationships/hyperlink" Target="http://cordis.europa.eu/ist/partners/partner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rdis.europa.eu/fp7/ncp.htm" TargetMode="External"/><Relationship Id="rId4" Type="http://schemas.openxmlformats.org/officeDocument/2006/relationships/hyperlink" Target="mailto:ist@ec.europa.e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cordis.europa.eu/ist/ncps.ht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884238" y="3130550"/>
            <a:ext cx="71786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FP7: The evaluation process. The negotiation process</a:t>
            </a:r>
            <a:endParaRPr lang="es-ES" sz="3600" b="1" i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pic>
        <p:nvPicPr>
          <p:cNvPr id="60419" name="Picture 3" descr="logo aetic(RGB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25" y="661988"/>
            <a:ext cx="3487738" cy="1570037"/>
          </a:xfrm>
          <a:prstGeom prst="rect">
            <a:avLst/>
          </a:prstGeom>
          <a:noFill/>
        </p:spPr>
      </p:pic>
      <p:pic>
        <p:nvPicPr>
          <p:cNvPr id="4" name="Picture 2" descr="ITCTrain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6705600" y="228600"/>
            <a:ext cx="2152650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486650" cy="1447800"/>
          </a:xfrm>
        </p:spPr>
        <p:txBody>
          <a:bodyPr/>
          <a:lstStyle/>
          <a:p>
            <a:r>
              <a:rPr lang="en-US" sz="4800" b="1"/>
              <a:t>NoEs – </a:t>
            </a:r>
            <a:br>
              <a:rPr lang="en-US" sz="4800" b="1"/>
            </a:br>
            <a:r>
              <a:rPr lang="en-US" sz="4800" b="1"/>
              <a:t>Evaluation criteria</a:t>
            </a:r>
            <a:endParaRPr lang="en-GB" sz="4800" b="1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7632700" cy="4471987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FF0000"/>
                </a:solidFill>
              </a:rPr>
              <a:t>Implementation</a:t>
            </a:r>
          </a:p>
          <a:p>
            <a:endParaRPr lang="en-US" sz="1000"/>
          </a:p>
          <a:p>
            <a:pPr lvl="1"/>
            <a:r>
              <a:rPr lang="en-US" sz="2400"/>
              <a:t>Appropriateness of the management structures and procedures</a:t>
            </a:r>
          </a:p>
          <a:p>
            <a:pPr lvl="1"/>
            <a:r>
              <a:rPr lang="en-US" sz="2400"/>
              <a:t>Quality and relevant experience of the individual participants</a:t>
            </a:r>
          </a:p>
          <a:p>
            <a:pPr lvl="1"/>
            <a:r>
              <a:rPr lang="en-US" sz="2400"/>
              <a:t>Quality of the consortium as a whole </a:t>
            </a:r>
            <a:r>
              <a:rPr lang="en-US" sz="1800"/>
              <a:t>(including ability to tackle fragmentation of the research field and commitment towards a deep and durable institutional integration)</a:t>
            </a:r>
          </a:p>
          <a:p>
            <a:pPr lvl="1"/>
            <a:r>
              <a:rPr lang="en-US" sz="2400"/>
              <a:t>Adequacy of resources for successfully carrying out the joint programme of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415213" cy="1447800"/>
          </a:xfrm>
        </p:spPr>
        <p:txBody>
          <a:bodyPr/>
          <a:lstStyle/>
          <a:p>
            <a:r>
              <a:rPr lang="en-US" sz="4800" b="1"/>
              <a:t>NoEs – </a:t>
            </a:r>
            <a:br>
              <a:rPr lang="en-US" sz="4800" b="1"/>
            </a:br>
            <a:r>
              <a:rPr lang="en-US" sz="4800" b="1"/>
              <a:t>Evaluation criteria</a:t>
            </a:r>
            <a:endParaRPr lang="en-GB" sz="4800" b="1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7632700" cy="4543425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FF0000"/>
                </a:solidFill>
              </a:rPr>
              <a:t>Impact</a:t>
            </a:r>
          </a:p>
          <a:p>
            <a:endParaRPr lang="en-US" sz="1000"/>
          </a:p>
          <a:p>
            <a:pPr lvl="1"/>
            <a:r>
              <a:rPr lang="en-US" sz="2400"/>
              <a:t>Contribution at the European or international level to the expected impacts listed in the workprogramme under the relevant activity</a:t>
            </a:r>
          </a:p>
          <a:p>
            <a:pPr lvl="1"/>
            <a:r>
              <a:rPr lang="en-US" sz="2400"/>
              <a:t>Appropriateness of measures for spreading excellence, exploiting results and disseminating knowledge through engagement with stakeholders and the public at large</a:t>
            </a:r>
          </a:p>
          <a:p>
            <a:pPr lvl="1">
              <a:buFontTx/>
              <a:buNone/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700213"/>
            <a:ext cx="7848600" cy="50292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  <a:buClr>
                <a:srgbClr val="FF0000"/>
              </a:buClr>
              <a:buFontTx/>
              <a:buNone/>
            </a:pPr>
            <a:r>
              <a:rPr lang="en-US" sz="2400">
                <a:solidFill>
                  <a:srgbClr val="FF0000"/>
                </a:solidFill>
              </a:rPr>
              <a:t>Experience of SSAs in FP6</a:t>
            </a:r>
            <a:r>
              <a:rPr lang="en-US" sz="2200" u="sng"/>
              <a:t> 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2200" u="sng"/>
              <a:t>Purpose</a:t>
            </a:r>
            <a:r>
              <a:rPr lang="en-US" sz="2200"/>
              <a:t>: Support to programme implementation, preparation of future actions, dissemination of results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2200" u="sng"/>
              <a:t>Target audience</a:t>
            </a:r>
            <a:r>
              <a:rPr lang="en-US" sz="2200"/>
              <a:t>: Research organisations, universities, industry including SMEs</a:t>
            </a:r>
            <a:br>
              <a:rPr lang="en-US" sz="2200"/>
            </a:br>
            <a:endParaRPr lang="en-US" sz="2200"/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2200" u="sng"/>
              <a:t>Typical duration</a:t>
            </a:r>
            <a:r>
              <a:rPr lang="en-US" sz="2200"/>
              <a:t>: 		9-30 months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2200" u="sng"/>
              <a:t>Optimum consortium</a:t>
            </a:r>
            <a:r>
              <a:rPr lang="en-US" sz="2200"/>
              <a:t>: 	1-15 participants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2200" u="sng"/>
              <a:t>Total EU contribution</a:t>
            </a:r>
            <a:r>
              <a:rPr lang="en-US" sz="2200"/>
              <a:t>: 	€0.03-3m (average around 				€0.5m) </a:t>
            </a:r>
            <a:br>
              <a:rPr lang="en-US" sz="2200"/>
            </a:br>
            <a:endParaRPr lang="en-US" sz="2200"/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2200"/>
              <a:t>Fixed overall workplan and partnership for the duration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xfrm>
            <a:off x="431800" y="171450"/>
            <a:ext cx="8216900" cy="1457325"/>
          </a:xfrm>
          <a:noFill/>
          <a:ln/>
        </p:spPr>
        <p:txBody>
          <a:bodyPr lIns="92075" tIns="46038" rIns="92075" bIns="46038"/>
          <a:lstStyle/>
          <a:p>
            <a:r>
              <a:rPr lang="en-US" sz="4800" b="1"/>
              <a:t/>
            </a:r>
            <a:br>
              <a:rPr lang="en-US" sz="4800" b="1"/>
            </a:br>
            <a:r>
              <a:rPr lang="en-US" sz="4800" b="1"/>
              <a:t>CSAs - Support actions</a:t>
            </a:r>
            <a:r>
              <a:rPr lang="en-US" sz="4000"/>
              <a:t> 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CSAs – </a:t>
            </a:r>
            <a:br>
              <a:rPr lang="en-US" sz="4800" b="1"/>
            </a:br>
            <a:r>
              <a:rPr lang="en-US" sz="4800" b="1"/>
              <a:t>Evaluation criteria</a:t>
            </a:r>
            <a:endParaRPr lang="en-GB" sz="4800" b="1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7632700" cy="4256087"/>
          </a:xfrm>
        </p:spPr>
        <p:txBody>
          <a:bodyPr/>
          <a:lstStyle/>
          <a:p>
            <a:pPr>
              <a:buFontTx/>
              <a:buNone/>
            </a:pPr>
            <a:r>
              <a:rPr lang="en-US" sz="3600">
                <a:solidFill>
                  <a:srgbClr val="FF0000"/>
                </a:solidFill>
              </a:rPr>
              <a:t>Scientific and technical quality</a:t>
            </a:r>
          </a:p>
          <a:p>
            <a:pPr>
              <a:buFontTx/>
              <a:buNone/>
            </a:pPr>
            <a:endParaRPr lang="en-US" sz="1000">
              <a:solidFill>
                <a:srgbClr val="FF0000"/>
              </a:solidFill>
            </a:endParaRPr>
          </a:p>
          <a:p>
            <a:pPr lvl="1"/>
            <a:r>
              <a:rPr lang="en-US" sz="2400"/>
              <a:t>Soundness of  concept, and quality of objectives </a:t>
            </a:r>
          </a:p>
          <a:p>
            <a:pPr lvl="1"/>
            <a:r>
              <a:rPr lang="en-US" sz="2400"/>
              <a:t>Contribution to the coordination of high quality research * </a:t>
            </a:r>
          </a:p>
          <a:p>
            <a:pPr lvl="1"/>
            <a:r>
              <a:rPr lang="en-US" sz="2400"/>
              <a:t>Quality and effectiveness of the coordination/support action mechanisms and associated workplan</a:t>
            </a:r>
          </a:p>
          <a:p>
            <a:pPr lvl="1">
              <a:buFontTx/>
              <a:buNone/>
            </a:pPr>
            <a:r>
              <a:rPr lang="en-US" sz="1600"/>
              <a:t>					*Coordination actions only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CSAs – </a:t>
            </a:r>
            <a:br>
              <a:rPr lang="en-US" sz="4800" b="1"/>
            </a:br>
            <a:r>
              <a:rPr lang="en-US" sz="4800" b="1"/>
              <a:t>Evaluation criteria</a:t>
            </a:r>
            <a:endParaRPr lang="en-GB" sz="4800" b="1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7632700" cy="4471987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FF0000"/>
                </a:solidFill>
              </a:rPr>
              <a:t>Implementation</a:t>
            </a:r>
          </a:p>
          <a:p>
            <a:endParaRPr lang="en-US" sz="1000"/>
          </a:p>
          <a:p>
            <a:pPr lvl="1"/>
            <a:r>
              <a:rPr lang="en-US" sz="2400"/>
              <a:t>Appropriateness of the management structures and procedures</a:t>
            </a:r>
          </a:p>
          <a:p>
            <a:pPr lvl="1"/>
            <a:r>
              <a:rPr lang="en-US" sz="2400"/>
              <a:t>Quality and relevant experience of the individual participants</a:t>
            </a:r>
          </a:p>
          <a:p>
            <a:pPr lvl="1"/>
            <a:r>
              <a:rPr lang="en-US" sz="2400"/>
              <a:t>Quality of the consortium as a whole* (including complementarity, balance</a:t>
            </a:r>
            <a:r>
              <a:rPr lang="en-US" sz="1800"/>
              <a:t>)</a:t>
            </a:r>
          </a:p>
          <a:p>
            <a:pPr lvl="1"/>
            <a:r>
              <a:rPr lang="en-US" sz="2400"/>
              <a:t>Appropriateness of the allocation and justification of the resources to be committed (budget, staff, equipment)</a:t>
            </a:r>
          </a:p>
          <a:p>
            <a:pPr lvl="4">
              <a:buFontTx/>
              <a:buNone/>
            </a:pPr>
            <a:endParaRPr lang="en-US" sz="1400"/>
          </a:p>
          <a:p>
            <a:pPr lvl="4">
              <a:buFontTx/>
              <a:buNone/>
            </a:pPr>
            <a:r>
              <a:rPr lang="en-US" sz="1400"/>
              <a:t>*for Support actions, only if relevant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/>
            </a:r>
            <a:br>
              <a:rPr lang="en-US" sz="4800" b="1"/>
            </a:br>
            <a:r>
              <a:rPr lang="en-US" sz="4800" b="1"/>
              <a:t> CSAs – </a:t>
            </a:r>
            <a:br>
              <a:rPr lang="en-US" sz="4800" b="1"/>
            </a:br>
            <a:r>
              <a:rPr lang="en-US" sz="4800" b="1"/>
              <a:t>Evaluation criteria </a:t>
            </a:r>
            <a:br>
              <a:rPr lang="en-US" sz="4800" b="1"/>
            </a:br>
            <a:endParaRPr lang="en-GB" sz="4800" b="1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7632700" cy="4543425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FF0000"/>
                </a:solidFill>
              </a:rPr>
              <a:t>Impact</a:t>
            </a:r>
          </a:p>
          <a:p>
            <a:endParaRPr lang="en-US" sz="1000"/>
          </a:p>
          <a:p>
            <a:pPr lvl="1"/>
            <a:r>
              <a:rPr lang="en-US" sz="2400"/>
              <a:t>Contribution at the European or international level to the expected impacts listed in the workprogramme under the relevant activity</a:t>
            </a:r>
          </a:p>
          <a:p>
            <a:pPr lvl="1"/>
            <a:r>
              <a:rPr lang="en-US" sz="2400"/>
              <a:t>Appropriateness of measures for spreading excellence, exploiting results and disseminating knowledge through engagement with stakeholders and the public at large</a:t>
            </a:r>
          </a:p>
          <a:p>
            <a:pPr lvl="1">
              <a:buFontTx/>
              <a:buNone/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Summary: Evaluation criteria</a:t>
            </a:r>
            <a:r>
              <a:rPr lang="en-US" sz="3200" b="1"/>
              <a:t/>
            </a:r>
            <a:br>
              <a:rPr lang="en-US" sz="3200" b="1"/>
            </a:br>
            <a:r>
              <a:rPr lang="en-US" sz="3200"/>
              <a:t> </a:t>
            </a:r>
            <a:r>
              <a:rPr lang="en-US" sz="3200">
                <a:solidFill>
                  <a:srgbClr val="FF0000"/>
                </a:solidFill>
              </a:rPr>
              <a:t>1. Scientific and technical quality</a:t>
            </a:r>
            <a:endParaRPr lang="en-GB" sz="3200">
              <a:solidFill>
                <a:srgbClr val="FF0000"/>
              </a:solidFill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632700" cy="42560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70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800"/>
              <a:t>Soundness of  concept, and quality of objectives (ALL)</a:t>
            </a:r>
          </a:p>
          <a:p>
            <a:pPr lvl="1">
              <a:lnSpc>
                <a:spcPct val="80000"/>
              </a:lnSpc>
            </a:pPr>
            <a:endParaRPr lang="en-US" sz="1800"/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chemeClr val="accent2"/>
                </a:solidFill>
              </a:rPr>
              <a:t>Progress beyond the state-of-the-art (CP)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chemeClr val="hlink"/>
                </a:solidFill>
              </a:rPr>
              <a:t>Contribution to long term integration of high quality S/T research (NoE)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FF0066"/>
                </a:solidFill>
              </a:rPr>
              <a:t>Contribution to the coordination of high quality research (CSA)</a:t>
            </a:r>
          </a:p>
          <a:p>
            <a:pPr lvl="1">
              <a:lnSpc>
                <a:spcPct val="80000"/>
              </a:lnSpc>
            </a:pPr>
            <a:endParaRPr lang="en-US" sz="1800">
              <a:solidFill>
                <a:srgbClr val="FF0066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chemeClr val="accent2"/>
                </a:solidFill>
              </a:rPr>
              <a:t>Quality and effectiveness of the S &amp; T methodology and associated workplan (CP)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chemeClr val="hlink"/>
                </a:solidFill>
              </a:rPr>
              <a:t>Quality and effectiveness of the joint programme of activities and associated workplan (NoE)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FF0066"/>
                </a:solidFill>
              </a:rPr>
              <a:t>Quality and effectiveness of the coordination/support action mechanisms and associated workplan (CSA</a:t>
            </a:r>
            <a:r>
              <a:rPr lang="en-US" sz="1800"/>
              <a:t>)</a:t>
            </a:r>
          </a:p>
          <a:p>
            <a:pPr lvl="1">
              <a:lnSpc>
                <a:spcPct val="80000"/>
              </a:lnSpc>
            </a:pPr>
            <a:endParaRPr lang="en-US" sz="1800"/>
          </a:p>
          <a:p>
            <a:pPr lvl="1">
              <a:lnSpc>
                <a:spcPct val="80000"/>
              </a:lnSpc>
              <a:buFontTx/>
              <a:buNone/>
            </a:pPr>
            <a:endParaRPr lang="en-US" sz="1800"/>
          </a:p>
          <a:p>
            <a:pPr lvl="1">
              <a:lnSpc>
                <a:spcPct val="80000"/>
              </a:lnSpc>
              <a:buFontTx/>
              <a:buNone/>
            </a:pPr>
            <a:endParaRPr lang="en-GB"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Summary: Evaluation criteria</a:t>
            </a:r>
            <a:r>
              <a:rPr lang="en-US" sz="3200" b="1"/>
              <a:t/>
            </a:r>
            <a:br>
              <a:rPr lang="en-US" sz="3200" b="1"/>
            </a:br>
            <a:r>
              <a:rPr lang="en-US" sz="3600"/>
              <a:t> </a:t>
            </a:r>
            <a:r>
              <a:rPr lang="en-US" sz="3600">
                <a:solidFill>
                  <a:srgbClr val="FF0000"/>
                </a:solidFill>
              </a:rPr>
              <a:t>2. Implementation</a:t>
            </a:r>
            <a:endParaRPr lang="en-GB" sz="3600">
              <a:solidFill>
                <a:srgbClr val="FF0000"/>
              </a:solidFill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632700" cy="44719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700"/>
          </a:p>
          <a:p>
            <a:pPr lvl="1">
              <a:lnSpc>
                <a:spcPct val="80000"/>
              </a:lnSpc>
            </a:pPr>
            <a:r>
              <a:rPr lang="en-US" sz="1800"/>
              <a:t>Appropriateness of the management structures and procedures (ALL)</a:t>
            </a:r>
          </a:p>
          <a:p>
            <a:pPr lvl="1">
              <a:lnSpc>
                <a:spcPct val="80000"/>
              </a:lnSpc>
            </a:pPr>
            <a:endParaRPr lang="en-US" sz="1800"/>
          </a:p>
          <a:p>
            <a:pPr lvl="1">
              <a:lnSpc>
                <a:spcPct val="80000"/>
              </a:lnSpc>
            </a:pPr>
            <a:r>
              <a:rPr lang="en-US" sz="1800"/>
              <a:t>Quality and relevant experience of the individual participants (ALL)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800"/>
          </a:p>
          <a:p>
            <a:pPr lvl="1">
              <a:lnSpc>
                <a:spcPct val="80000"/>
              </a:lnSpc>
            </a:pPr>
            <a:r>
              <a:rPr lang="en-US" sz="1800"/>
              <a:t>Quality of the consortium as a whole*</a:t>
            </a:r>
          </a:p>
          <a:p>
            <a:pPr lvl="2">
              <a:lnSpc>
                <a:spcPct val="80000"/>
              </a:lnSpc>
            </a:pPr>
            <a:r>
              <a:rPr lang="en-US" sz="1600">
                <a:solidFill>
                  <a:schemeClr val="accent2"/>
                </a:solidFill>
              </a:rPr>
              <a:t>(including complementarity, balance) (CP)</a:t>
            </a:r>
          </a:p>
          <a:p>
            <a:pPr lvl="2">
              <a:lnSpc>
                <a:spcPct val="80000"/>
              </a:lnSpc>
            </a:pPr>
            <a:r>
              <a:rPr lang="en-US" sz="1400">
                <a:solidFill>
                  <a:schemeClr val="hlink"/>
                </a:solidFill>
              </a:rPr>
              <a:t>(including ability to tackle fragmentation of the research field and commitment towards a deep and durable institutional integration) (NoE</a:t>
            </a:r>
            <a:r>
              <a:rPr lang="en-US" sz="1400"/>
              <a:t>)</a:t>
            </a:r>
          </a:p>
          <a:p>
            <a:pPr lvl="2">
              <a:lnSpc>
                <a:spcPct val="80000"/>
              </a:lnSpc>
            </a:pPr>
            <a:endParaRPr lang="en-US" sz="1600"/>
          </a:p>
          <a:p>
            <a:pPr lvl="1">
              <a:lnSpc>
                <a:spcPct val="80000"/>
              </a:lnSpc>
            </a:pPr>
            <a:r>
              <a:rPr lang="en-US" sz="1800"/>
              <a:t>Appropriate allocation and justification of the resources to be committed (budget, staff, equipment) (CP and CSA)</a:t>
            </a:r>
          </a:p>
          <a:p>
            <a:pPr lvl="1">
              <a:lnSpc>
                <a:spcPct val="80000"/>
              </a:lnSpc>
            </a:pPr>
            <a:endParaRPr lang="en-US" sz="1800"/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chemeClr val="hlink"/>
                </a:solidFill>
              </a:rPr>
              <a:t>Adequacy of resources for successfully carrying out the joint programme of activities (NoE)</a:t>
            </a:r>
            <a:endParaRPr lang="en-US" sz="1600">
              <a:solidFill>
                <a:schemeClr val="hlink"/>
              </a:solidFill>
            </a:endParaRPr>
          </a:p>
          <a:p>
            <a:pPr lvl="1">
              <a:lnSpc>
                <a:spcPct val="80000"/>
              </a:lnSpc>
            </a:pPr>
            <a:endParaRPr lang="en-US" sz="1800">
              <a:solidFill>
                <a:schemeClr val="hlink"/>
              </a:solidFill>
            </a:endParaRPr>
          </a:p>
          <a:p>
            <a:pPr lvl="4">
              <a:lnSpc>
                <a:spcPct val="80000"/>
              </a:lnSpc>
              <a:buFontTx/>
              <a:buNone/>
            </a:pPr>
            <a:r>
              <a:rPr lang="en-US" sz="1600"/>
              <a:t>*for Support actions, only if relevant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Summary: Evaluation criteria</a:t>
            </a:r>
            <a:br>
              <a:rPr lang="en-US" sz="3600" b="1"/>
            </a:br>
            <a:r>
              <a:rPr lang="en-US" sz="3600" b="1"/>
              <a:t> </a:t>
            </a:r>
            <a:r>
              <a:rPr lang="en-US" sz="3600">
                <a:solidFill>
                  <a:srgbClr val="FF0000"/>
                </a:solidFill>
              </a:rPr>
              <a:t>3. Impact</a:t>
            </a:r>
            <a:endParaRPr lang="en-GB" sz="3600">
              <a:solidFill>
                <a:srgbClr val="FF0000"/>
              </a:solidFill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632700" cy="45434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900"/>
          </a:p>
          <a:p>
            <a:pPr lvl="1">
              <a:lnSpc>
                <a:spcPct val="90000"/>
              </a:lnSpc>
            </a:pPr>
            <a:r>
              <a:rPr lang="en-US" sz="2000"/>
              <a:t>Contribution at the European or international level to the expected impacts listed in the workprogramme under the relevant activity (ALL)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accent2"/>
                </a:solidFill>
              </a:rPr>
              <a:t>Appropriateness of measures for the dissemination and/or exploitation of project results, and management of intellectual property (CP)</a:t>
            </a:r>
          </a:p>
          <a:p>
            <a:pPr lvl="1">
              <a:lnSpc>
                <a:spcPct val="90000"/>
              </a:lnSpc>
            </a:pPr>
            <a:endParaRPr lang="en-US" sz="200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/>
              <a:t>Appropriateness of measures for spreading excellence, exploiting results and disseminating knowledge through engagement with stakeholders and the public at large (NoE and CSA)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Evaluation criteria </a:t>
            </a:r>
            <a:br>
              <a:rPr lang="en-US" sz="4800" b="1"/>
            </a:br>
            <a:r>
              <a:rPr lang="en-US" sz="4800" b="1"/>
              <a:t>scoring</a:t>
            </a:r>
            <a:endParaRPr lang="en-GB" sz="4800" b="1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010400" cy="4256088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/>
              <a:t>Scale of 1-5 (and 0)</a:t>
            </a:r>
          </a:p>
          <a:p>
            <a:pPr>
              <a:buClr>
                <a:srgbClr val="FF0000"/>
              </a:buClr>
            </a:pPr>
            <a:r>
              <a:rPr lang="en-US"/>
              <a:t>No weighting</a:t>
            </a:r>
          </a:p>
          <a:p>
            <a:pPr lvl="3">
              <a:buClr>
                <a:schemeClr val="tx1"/>
              </a:buClr>
            </a:pPr>
            <a:r>
              <a:rPr lang="en-US" sz="1800"/>
              <a:t>except FET Open</a:t>
            </a:r>
          </a:p>
          <a:p>
            <a:pPr>
              <a:buClr>
                <a:srgbClr val="FF0000"/>
              </a:buClr>
            </a:pPr>
            <a:r>
              <a:rPr lang="en-US"/>
              <a:t>Criterion threshold 3/5</a:t>
            </a:r>
          </a:p>
          <a:p>
            <a:pPr>
              <a:buClr>
                <a:srgbClr val="FF0000"/>
              </a:buClr>
            </a:pPr>
            <a:r>
              <a:rPr lang="en-US"/>
              <a:t>Overall threshold 10/15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773238"/>
            <a:ext cx="7364413" cy="4318000"/>
          </a:xfrm>
          <a:noFill/>
          <a:ln/>
        </p:spPr>
        <p:txBody>
          <a:bodyPr lIns="92075" tIns="46038" rIns="92075" bIns="46038"/>
          <a:lstStyle/>
          <a:p>
            <a:pPr marL="609600" indent="-609600">
              <a:lnSpc>
                <a:spcPct val="70000"/>
              </a:lnSpc>
              <a:buClr>
                <a:srgbClr val="FF0000"/>
              </a:buClr>
            </a:pPr>
            <a:r>
              <a:rPr lang="en-US" sz="2400"/>
              <a:t>Proposals are evaluated by independent experts</a:t>
            </a:r>
          </a:p>
          <a:p>
            <a:pPr marL="609600" indent="-609600">
              <a:lnSpc>
                <a:spcPct val="70000"/>
              </a:lnSpc>
              <a:buClr>
                <a:srgbClr val="FF0000"/>
              </a:buClr>
            </a:pPr>
            <a:endParaRPr lang="en-US" sz="1000"/>
          </a:p>
          <a:p>
            <a:pPr marL="609600" indent="-609600">
              <a:lnSpc>
                <a:spcPct val="70000"/>
              </a:lnSpc>
              <a:buClr>
                <a:srgbClr val="FF0000"/>
              </a:buClr>
            </a:pPr>
            <a:r>
              <a:rPr lang="en-US" sz="2400"/>
              <a:t>Three evaluation criteria are used:</a:t>
            </a:r>
          </a:p>
          <a:p>
            <a:pPr marL="1333500" lvl="2" indent="-457200">
              <a:lnSpc>
                <a:spcPct val="70000"/>
              </a:lnSpc>
              <a:buClr>
                <a:srgbClr val="FF0000"/>
              </a:buClr>
              <a:buFontTx/>
              <a:buNone/>
            </a:pPr>
            <a:r>
              <a:rPr lang="en-US" i="1">
                <a:solidFill>
                  <a:srgbClr val="FF0000"/>
                </a:solidFill>
              </a:rPr>
              <a:t>Scientific and technical quality</a:t>
            </a:r>
          </a:p>
          <a:p>
            <a:pPr marL="1333500" lvl="2" indent="-457200">
              <a:lnSpc>
                <a:spcPct val="70000"/>
              </a:lnSpc>
              <a:buClr>
                <a:srgbClr val="FF0000"/>
              </a:buClr>
              <a:buFontTx/>
              <a:buNone/>
            </a:pPr>
            <a:r>
              <a:rPr lang="en-US" i="1">
                <a:solidFill>
                  <a:srgbClr val="FF0000"/>
                </a:solidFill>
              </a:rPr>
              <a:t>Implementation</a:t>
            </a:r>
          </a:p>
          <a:p>
            <a:pPr marL="1333500" lvl="2" indent="-457200">
              <a:lnSpc>
                <a:spcPct val="70000"/>
              </a:lnSpc>
              <a:buClr>
                <a:srgbClr val="FF0000"/>
              </a:buClr>
              <a:buFontTx/>
              <a:buNone/>
            </a:pPr>
            <a:r>
              <a:rPr lang="en-US" i="1">
                <a:solidFill>
                  <a:srgbClr val="FF0000"/>
                </a:solidFill>
              </a:rPr>
              <a:t>Impact</a:t>
            </a:r>
          </a:p>
          <a:p>
            <a:pPr marL="609600" indent="-609600">
              <a:lnSpc>
                <a:spcPct val="70000"/>
              </a:lnSpc>
              <a:buClr>
                <a:srgbClr val="FF0000"/>
              </a:buClr>
              <a:buFontTx/>
              <a:buNone/>
            </a:pPr>
            <a:r>
              <a:rPr lang="en-US" sz="2400"/>
              <a:t>	with fuller descriptive ‘bullet points’</a:t>
            </a:r>
          </a:p>
          <a:p>
            <a:pPr marL="609600" indent="-609600">
              <a:lnSpc>
                <a:spcPct val="70000"/>
              </a:lnSpc>
              <a:buClr>
                <a:srgbClr val="FF0000"/>
              </a:buClr>
            </a:pPr>
            <a:endParaRPr lang="en-US" sz="2400"/>
          </a:p>
          <a:p>
            <a:pPr marL="609600" indent="-609600">
              <a:lnSpc>
                <a:spcPct val="70000"/>
              </a:lnSpc>
              <a:buClr>
                <a:srgbClr val="FF0000"/>
              </a:buClr>
            </a:pPr>
            <a:r>
              <a:rPr lang="en-US" sz="2400"/>
              <a:t>All proposal coordinators receive an Evaluation Summary Report</a:t>
            </a:r>
          </a:p>
          <a:p>
            <a:pPr marL="609600" indent="-609600">
              <a:lnSpc>
                <a:spcPct val="70000"/>
              </a:lnSpc>
              <a:buClr>
                <a:srgbClr val="FF0000"/>
              </a:buClr>
            </a:pPr>
            <a:endParaRPr lang="en-US" sz="1000"/>
          </a:p>
          <a:p>
            <a:pPr marL="609600" indent="-609600">
              <a:lnSpc>
                <a:spcPct val="70000"/>
              </a:lnSpc>
              <a:buClr>
                <a:srgbClr val="FF0000"/>
              </a:buClr>
            </a:pPr>
            <a:r>
              <a:rPr lang="en-US" sz="2400"/>
              <a:t>Funding follows successful evaluation, selection and detailed contract negotiations</a:t>
            </a:r>
          </a:p>
          <a:p>
            <a:pPr marL="609600" indent="-609600"/>
            <a:endParaRPr lang="en-US" sz="2400"/>
          </a:p>
          <a:p>
            <a:pPr marL="609600" indent="-609600">
              <a:lnSpc>
                <a:spcPct val="90000"/>
              </a:lnSpc>
            </a:pPr>
            <a:endParaRPr lang="en-US" sz="14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xfrm>
            <a:off x="431800" y="476250"/>
            <a:ext cx="7596188" cy="649288"/>
          </a:xfrm>
          <a:noFill/>
          <a:ln/>
        </p:spPr>
        <p:txBody>
          <a:bodyPr lIns="92075" tIns="46038" rIns="92075" bIns="46038"/>
          <a:lstStyle/>
          <a:p>
            <a:r>
              <a:rPr lang="en-US" sz="4800" b="1"/>
              <a:t>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The Golden Rules</a:t>
            </a:r>
            <a:endParaRPr lang="en-GB" sz="4800" b="1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73238"/>
            <a:ext cx="7921625" cy="439896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5000"/>
              </a:spcBef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Use the Instructions* and Forms for the evaluators</a:t>
            </a:r>
            <a:endParaRPr lang="en-US" sz="2800" u="sng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ct val="35000"/>
              </a:spcBef>
              <a:buFontTx/>
              <a:buNone/>
            </a:pPr>
            <a:endParaRPr lang="en-US" sz="28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ct val="35000"/>
              </a:spcBef>
              <a:buFontTx/>
              <a:buNone/>
            </a:pPr>
            <a:r>
              <a:rPr lang="en-US" sz="2400"/>
              <a:t>1. Give the instructions and your draft proposal to experienced colleagues</a:t>
            </a:r>
          </a:p>
          <a:p>
            <a:pPr>
              <a:lnSpc>
                <a:spcPct val="90000"/>
              </a:lnSpc>
              <a:spcBef>
                <a:spcPct val="35000"/>
              </a:spcBef>
              <a:buFontTx/>
              <a:buNone/>
            </a:pPr>
            <a:r>
              <a:rPr lang="en-US" sz="2400"/>
              <a:t>2. Then re-write your proposal following their recommendations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*appendix in the Guide for Applicants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The Golden Rules</a:t>
            </a:r>
            <a:endParaRPr lang="en-GB" sz="4800" b="1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4313"/>
            <a:ext cx="7921625" cy="4687887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Submit on time !</a:t>
            </a:r>
          </a:p>
          <a:p>
            <a:pPr>
              <a:buFontTx/>
              <a:buNone/>
            </a:pPr>
            <a:endParaRPr lang="en-US" sz="120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FontTx/>
              <a:buNone/>
            </a:pPr>
            <a:r>
              <a:rPr lang="en-US" sz="2800"/>
              <a:t>Electronic submission via EPSS</a:t>
            </a:r>
          </a:p>
          <a:p>
            <a:pPr>
              <a:buClr>
                <a:srgbClr val="FF0000"/>
              </a:buClr>
              <a:buFontTx/>
              <a:buNone/>
            </a:pPr>
            <a:r>
              <a:rPr lang="en-US" sz="2800"/>
              <a:t>Online preparation only</a:t>
            </a:r>
          </a:p>
          <a:p>
            <a:pPr>
              <a:buClr>
                <a:srgbClr val="FF0000"/>
              </a:buClr>
            </a:pPr>
            <a:r>
              <a:rPr lang="en-US" sz="2400"/>
              <a:t>Improved validation checks before submission is accepted</a:t>
            </a:r>
          </a:p>
          <a:p>
            <a:pPr>
              <a:buClr>
                <a:srgbClr val="FF0000"/>
              </a:buClr>
            </a:pPr>
            <a:r>
              <a:rPr lang="en-US" sz="2400"/>
              <a:t>FP6 Failure rate = </a:t>
            </a:r>
            <a:r>
              <a:rPr lang="en-US" sz="2400" u="sng"/>
              <a:t>+</a:t>
            </a:r>
            <a:r>
              <a:rPr lang="en-US" sz="2400"/>
              <a:t> 1%</a:t>
            </a:r>
          </a:p>
          <a:p>
            <a:pPr>
              <a:buClr>
                <a:srgbClr val="FF0000"/>
              </a:buClr>
            </a:pPr>
            <a:r>
              <a:rPr lang="en-US" sz="2400"/>
              <a:t>Main reason for failure - waiting till the last minute</a:t>
            </a:r>
          </a:p>
          <a:p>
            <a:pPr>
              <a:buClr>
                <a:srgbClr val="FF0000"/>
              </a:buClr>
            </a:pPr>
            <a:r>
              <a:rPr lang="en-US" sz="2400" u="sng"/>
              <a:t>Submit early, submit often!</a:t>
            </a:r>
          </a:p>
          <a:p>
            <a:pPr>
              <a:buFontTx/>
              <a:buNone/>
            </a:pPr>
            <a:endParaRPr lang="en-US" sz="280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The Golden Rules</a:t>
            </a:r>
            <a:endParaRPr lang="en-GB" sz="4800" b="1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353425" cy="4687887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Divide your effort over the evaluation criteria</a:t>
            </a:r>
          </a:p>
          <a:p>
            <a:pPr lvl="1">
              <a:buClr>
                <a:srgbClr val="FF0000"/>
              </a:buClr>
              <a:buFontTx/>
              <a:buChar char="•"/>
            </a:pPr>
            <a:r>
              <a:rPr lang="en-US" sz="2200"/>
              <a:t>Many proposers concentrate on the scientific element, but lose marks on project planning or impact description</a:t>
            </a:r>
          </a:p>
          <a:p>
            <a:pPr>
              <a:lnSpc>
                <a:spcPct val="75000"/>
              </a:lnSpc>
              <a:spcBef>
                <a:spcPct val="35000"/>
              </a:spcBef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Think of the finishing touches which signal quality work:</a:t>
            </a:r>
          </a:p>
          <a:p>
            <a:pPr lvl="1">
              <a:lnSpc>
                <a:spcPct val="85000"/>
              </a:lnSpc>
              <a:spcBef>
                <a:spcPct val="35000"/>
              </a:spcBef>
              <a:buClr>
                <a:srgbClr val="FF0000"/>
              </a:buClr>
              <a:buFontTx/>
              <a:buChar char="•"/>
            </a:pPr>
            <a:r>
              <a:rPr lang="en-US" sz="2200"/>
              <a:t>clear language</a:t>
            </a:r>
          </a:p>
          <a:p>
            <a:pPr lvl="1">
              <a:lnSpc>
                <a:spcPct val="85000"/>
              </a:lnSpc>
              <a:spcBef>
                <a:spcPct val="35000"/>
              </a:spcBef>
              <a:buClr>
                <a:srgbClr val="FF0000"/>
              </a:buClr>
              <a:buFontTx/>
              <a:buChar char="•"/>
            </a:pPr>
            <a:r>
              <a:rPr lang="en-US" sz="2200"/>
              <a:t>well-organised contents, following the Part B structure</a:t>
            </a:r>
          </a:p>
          <a:p>
            <a:pPr lvl="1">
              <a:lnSpc>
                <a:spcPct val="85000"/>
              </a:lnSpc>
              <a:spcBef>
                <a:spcPct val="35000"/>
              </a:spcBef>
              <a:buClr>
                <a:srgbClr val="FF0000"/>
              </a:buClr>
              <a:buFontTx/>
              <a:buChar char="•"/>
            </a:pPr>
            <a:r>
              <a:rPr lang="en-US" sz="2200"/>
              <a:t>useful and understandable diagrams</a:t>
            </a:r>
          </a:p>
          <a:p>
            <a:pPr lvl="1">
              <a:lnSpc>
                <a:spcPct val="85000"/>
              </a:lnSpc>
              <a:spcBef>
                <a:spcPct val="35000"/>
              </a:spcBef>
              <a:buClr>
                <a:srgbClr val="FF0000"/>
              </a:buClr>
              <a:buFontTx/>
              <a:buChar char="•"/>
            </a:pPr>
            <a:r>
              <a:rPr lang="en-US" sz="2200"/>
              <a:t>no typos, no inconsistencies, no obvious paste-ins, no numbers which don’t add up, no missing pages …</a:t>
            </a:r>
            <a:endParaRPr lang="en-GB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The Golden Rules</a:t>
            </a:r>
            <a:endParaRPr lang="en-GB" sz="4800" b="1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704137" cy="4327525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Make it </a:t>
            </a:r>
            <a:r>
              <a:rPr lang="en-US" sz="2800" i="1">
                <a:solidFill>
                  <a:srgbClr val="FF0000"/>
                </a:solidFill>
              </a:rPr>
              <a:t>easy</a:t>
            </a:r>
            <a:r>
              <a:rPr lang="en-US" sz="2800">
                <a:solidFill>
                  <a:srgbClr val="FF0000"/>
                </a:solidFill>
              </a:rPr>
              <a:t> for the evaluators to give you high marks. Don’t make it hard for them!</a:t>
            </a:r>
          </a:p>
          <a:p>
            <a:pPr>
              <a:spcBef>
                <a:spcPct val="35000"/>
              </a:spcBef>
              <a:buClr>
                <a:srgbClr val="FF0000"/>
              </a:buClr>
            </a:pPr>
            <a:r>
              <a:rPr lang="en-US" sz="2400"/>
              <a:t>Don’t write too little; cover what is requested </a:t>
            </a:r>
          </a:p>
          <a:p>
            <a:pPr>
              <a:spcBef>
                <a:spcPct val="35000"/>
              </a:spcBef>
              <a:buClr>
                <a:srgbClr val="FF0000"/>
              </a:buClr>
            </a:pPr>
            <a:r>
              <a:rPr lang="en-US" sz="2400"/>
              <a:t>Don’t write too much</a:t>
            </a:r>
          </a:p>
          <a:p>
            <a:pPr>
              <a:spcBef>
                <a:spcPct val="35000"/>
              </a:spcBef>
              <a:buClr>
                <a:srgbClr val="FF0000"/>
              </a:buClr>
            </a:pPr>
            <a:r>
              <a:rPr lang="en-US" sz="2400"/>
              <a:t>Don’t leave them to figure out why it’s good, tell them why it’s good</a:t>
            </a:r>
          </a:p>
          <a:p>
            <a:pPr>
              <a:spcBef>
                <a:spcPct val="35000"/>
              </a:spcBef>
              <a:buClr>
                <a:srgbClr val="FF0000"/>
              </a:buClr>
            </a:pPr>
            <a:r>
              <a:rPr lang="en-US" sz="2400"/>
              <a:t>Leave nothing to the imagination</a:t>
            </a:r>
          </a:p>
          <a:p>
            <a:pPr lvl="3">
              <a:spcBef>
                <a:spcPct val="35000"/>
              </a:spcBef>
              <a:buClr>
                <a:srgbClr val="CCFFFF"/>
              </a:buClr>
            </a:pPr>
            <a:endParaRPr lang="en-US" sz="2400"/>
          </a:p>
          <a:p>
            <a:pPr lvl="3">
              <a:lnSpc>
                <a:spcPct val="75000"/>
              </a:lnSpc>
              <a:spcBef>
                <a:spcPct val="35000"/>
              </a:spcBef>
              <a:buClr>
                <a:srgbClr val="CCFFFF"/>
              </a:buClr>
            </a:pPr>
            <a:endParaRPr lang="en-GB" sz="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chemeClr val="tx1"/>
                </a:solidFill>
              </a:rPr>
              <a:t>S &amp; T Quality</a:t>
            </a:r>
            <a:endParaRPr lang="en-GB" sz="4800" b="1">
              <a:solidFill>
                <a:schemeClr val="tx1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7704137" cy="4687887"/>
          </a:xfrm>
        </p:spPr>
        <p:txBody>
          <a:bodyPr/>
          <a:lstStyle/>
          <a:p>
            <a:pPr>
              <a:buFontTx/>
              <a:buNone/>
            </a:pPr>
            <a:endParaRPr lang="en-US" sz="280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400"/>
              <a:t>Can’t quite see what they are aiming at… 	</a:t>
            </a:r>
            <a:r>
              <a:rPr lang="en-US" sz="2400">
                <a:solidFill>
                  <a:srgbClr val="FF0000"/>
                </a:solidFill>
              </a:rPr>
              <a:t>Score 1</a:t>
            </a:r>
          </a:p>
          <a:p>
            <a:pPr>
              <a:buClr>
                <a:srgbClr val="FF0000"/>
              </a:buClr>
            </a:pPr>
            <a:r>
              <a:rPr lang="en-US" sz="2400"/>
              <a:t>Unoriginal work, carried out many times before		</a:t>
            </a:r>
            <a:r>
              <a:rPr lang="en-US" sz="2400">
                <a:solidFill>
                  <a:srgbClr val="FF0000"/>
                </a:solidFill>
              </a:rPr>
              <a:t>Score 2 or 3</a:t>
            </a:r>
          </a:p>
          <a:p>
            <a:pPr>
              <a:buClr>
                <a:srgbClr val="FF0000"/>
              </a:buClr>
            </a:pPr>
            <a:r>
              <a:rPr lang="en-US" sz="2400"/>
              <a:t>Clear explanation of quality work </a:t>
            </a:r>
            <a:r>
              <a:rPr lang="en-US" sz="2400" i="1"/>
              <a:t>advancing the state-of-the-art</a:t>
            </a:r>
            <a:r>
              <a:rPr lang="en-US" sz="2400"/>
              <a:t> 	</a:t>
            </a:r>
            <a:r>
              <a:rPr lang="en-US" sz="2400">
                <a:solidFill>
                  <a:srgbClr val="FF0000"/>
                </a:solidFill>
              </a:rPr>
              <a:t>Score 4</a:t>
            </a:r>
          </a:p>
          <a:p>
            <a:pPr>
              <a:buClr>
                <a:srgbClr val="FF0000"/>
              </a:buClr>
            </a:pPr>
            <a:r>
              <a:rPr lang="en-US" sz="2400"/>
              <a:t>Clear explanation of quality work advancing the state-of-the-art, with real original thought  	</a:t>
            </a:r>
            <a:r>
              <a:rPr lang="en-US" sz="2400">
                <a:solidFill>
                  <a:srgbClr val="FF0000"/>
                </a:solidFill>
              </a:rPr>
              <a:t>Score 5</a:t>
            </a:r>
          </a:p>
          <a:p>
            <a:pPr lvl="3">
              <a:lnSpc>
                <a:spcPct val="75000"/>
              </a:lnSpc>
              <a:spcBef>
                <a:spcPct val="35000"/>
              </a:spcBef>
              <a:buClr>
                <a:srgbClr val="CCFFFF"/>
              </a:buClr>
            </a:pPr>
            <a:endParaRPr lang="en-GB" sz="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chemeClr val="tx1"/>
                </a:solidFill>
              </a:rPr>
              <a:t>Implementation:</a:t>
            </a:r>
            <a:br>
              <a:rPr lang="en-US" sz="4800" b="1">
                <a:solidFill>
                  <a:schemeClr val="tx1"/>
                </a:solidFill>
              </a:rPr>
            </a:br>
            <a:r>
              <a:rPr lang="en-US" sz="4000" b="1">
                <a:solidFill>
                  <a:schemeClr val="bg2"/>
                </a:solidFill>
              </a:rPr>
              <a:t>Quality of the consortium</a:t>
            </a:r>
            <a:endParaRPr lang="en-GB" sz="4000" b="1">
              <a:solidFill>
                <a:schemeClr val="bg2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7704137" cy="4398962"/>
          </a:xfrm>
        </p:spPr>
        <p:txBody>
          <a:bodyPr/>
          <a:lstStyle/>
          <a:p>
            <a:pPr>
              <a:spcBef>
                <a:spcPct val="40000"/>
              </a:spcBef>
              <a:buClr>
                <a:srgbClr val="FF0000"/>
              </a:buClr>
            </a:pPr>
            <a:r>
              <a:rPr lang="en-US" sz="2400"/>
              <a:t>Re-assuring phrases about how good we are	</a:t>
            </a:r>
            <a:r>
              <a:rPr lang="en-US" sz="2400">
                <a:solidFill>
                  <a:srgbClr val="FF0000"/>
                </a:solidFill>
              </a:rPr>
              <a:t>Score 1</a:t>
            </a:r>
          </a:p>
          <a:p>
            <a:pPr>
              <a:spcBef>
                <a:spcPct val="40000"/>
              </a:spcBef>
              <a:buClr>
                <a:srgbClr val="FF0000"/>
              </a:buClr>
            </a:pPr>
            <a:r>
              <a:rPr lang="en-US" sz="2400"/>
              <a:t>Appends the CVs; work it out for yourself		</a:t>
            </a:r>
            <a:r>
              <a:rPr lang="en-US" sz="2400">
                <a:solidFill>
                  <a:srgbClr val="FF0000"/>
                </a:solidFill>
              </a:rPr>
              <a:t>Score 2 or 3</a:t>
            </a:r>
          </a:p>
          <a:p>
            <a:pPr>
              <a:spcBef>
                <a:spcPct val="40000"/>
              </a:spcBef>
              <a:buClr>
                <a:srgbClr val="FF0000"/>
              </a:buClr>
            </a:pPr>
            <a:r>
              <a:rPr lang="en-US" sz="2400"/>
              <a:t>Clear description of who we are and what we do, reflecting the objectives addressed	   	</a:t>
            </a:r>
            <a:r>
              <a:rPr lang="en-US" sz="2400">
                <a:solidFill>
                  <a:srgbClr val="FF0000"/>
                </a:solidFill>
              </a:rPr>
              <a:t>Score 4</a:t>
            </a:r>
          </a:p>
          <a:p>
            <a:pPr>
              <a:spcBef>
                <a:spcPct val="40000"/>
              </a:spcBef>
              <a:buClr>
                <a:srgbClr val="FF0000"/>
              </a:buClr>
            </a:pPr>
            <a:r>
              <a:rPr lang="en-US" sz="2400"/>
              <a:t>Description of who we are and what we do, focused on the objectives addressed, </a:t>
            </a:r>
            <a:r>
              <a:rPr lang="en-US" sz="2400" i="1"/>
              <a:t>and</a:t>
            </a:r>
            <a:r>
              <a:rPr lang="en-US" sz="2400"/>
              <a:t> among the best in the business	</a:t>
            </a:r>
            <a:r>
              <a:rPr lang="en-US" sz="2400">
                <a:solidFill>
                  <a:srgbClr val="FF0000"/>
                </a:solidFill>
              </a:rPr>
              <a:t>Score 5</a:t>
            </a:r>
            <a:endParaRPr lang="en-GB" sz="240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chemeClr val="tx1"/>
                </a:solidFill>
              </a:rPr>
              <a:t>Implementation:</a:t>
            </a:r>
            <a:br>
              <a:rPr lang="en-US" sz="4800" b="1">
                <a:solidFill>
                  <a:schemeClr val="tx1"/>
                </a:solidFill>
              </a:rPr>
            </a:br>
            <a:r>
              <a:rPr lang="en-US" sz="4000" b="1">
                <a:solidFill>
                  <a:schemeClr val="bg2"/>
                </a:solidFill>
              </a:rPr>
              <a:t>Quality of the management</a:t>
            </a:r>
            <a:endParaRPr lang="en-GB" sz="4000" b="1">
              <a:solidFill>
                <a:schemeClr val="bg2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704137" cy="4614862"/>
          </a:xfrm>
        </p:spPr>
        <p:txBody>
          <a:bodyPr/>
          <a:lstStyle/>
          <a:p>
            <a:pPr>
              <a:spcBef>
                <a:spcPct val="40000"/>
              </a:spcBef>
              <a:buClr>
                <a:srgbClr val="FF0000"/>
              </a:buClr>
            </a:pPr>
            <a:r>
              <a:rPr lang="en-US" sz="2400"/>
              <a:t>Re-assuring phrases about how well-managed it’s going to be and how experienced we are			</a:t>
            </a:r>
            <a:r>
              <a:rPr lang="en-US" sz="2400">
                <a:solidFill>
                  <a:srgbClr val="FF0000"/>
                </a:solidFill>
              </a:rPr>
              <a:t>Score 1</a:t>
            </a:r>
          </a:p>
          <a:p>
            <a:pPr>
              <a:spcBef>
                <a:spcPct val="40000"/>
              </a:spcBef>
              <a:buClr>
                <a:srgbClr val="FF0000"/>
              </a:buClr>
            </a:pPr>
            <a:r>
              <a:rPr lang="en-US" sz="2400"/>
              <a:t>Here’s the standard management plan I learned at business school 	</a:t>
            </a:r>
            <a:r>
              <a:rPr lang="en-US" sz="2400">
                <a:solidFill>
                  <a:srgbClr val="FF0000"/>
                </a:solidFill>
              </a:rPr>
              <a:t>Score 2 or 3</a:t>
            </a:r>
          </a:p>
          <a:p>
            <a:pPr>
              <a:spcBef>
                <a:spcPct val="40000"/>
              </a:spcBef>
              <a:buClr>
                <a:srgbClr val="FF0000"/>
              </a:buClr>
            </a:pPr>
            <a:r>
              <a:rPr lang="en-US" sz="2400"/>
              <a:t>Adequately detailed organisation and management plan specific to this project, clear responsibilities, problem-solving mechanisms	</a:t>
            </a:r>
            <a:r>
              <a:rPr lang="en-US" sz="2400">
                <a:solidFill>
                  <a:srgbClr val="FF0000"/>
                </a:solidFill>
              </a:rPr>
              <a:t>Score 4</a:t>
            </a:r>
          </a:p>
          <a:p>
            <a:pPr>
              <a:spcBef>
                <a:spcPct val="40000"/>
              </a:spcBef>
              <a:buClr>
                <a:srgbClr val="FF0000"/>
              </a:buClr>
            </a:pPr>
            <a:r>
              <a:rPr lang="en-US" sz="2400"/>
              <a:t>Detailed, clear and flexible plan embracing contingency planning and reaching beyond the end of the project		</a:t>
            </a:r>
            <a:r>
              <a:rPr lang="en-US" sz="2400">
                <a:solidFill>
                  <a:srgbClr val="FF0000"/>
                </a:solidFill>
              </a:rPr>
              <a:t>Score 5</a:t>
            </a:r>
            <a:endParaRPr lang="en-GB" sz="2400">
              <a:solidFill>
                <a:srgbClr val="FF0000"/>
              </a:solidFill>
            </a:endParaRPr>
          </a:p>
          <a:p>
            <a:pPr>
              <a:spcBef>
                <a:spcPct val="40000"/>
              </a:spcBef>
            </a:pPr>
            <a:endParaRPr lang="en-GB" sz="280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chemeClr val="tx1"/>
                </a:solidFill>
              </a:rPr>
              <a:t>Implementation:</a:t>
            </a:r>
            <a:br>
              <a:rPr lang="en-US" sz="4800" b="1">
                <a:solidFill>
                  <a:schemeClr val="tx1"/>
                </a:solidFill>
              </a:rPr>
            </a:br>
            <a:r>
              <a:rPr lang="en-US" sz="4000" b="1">
                <a:solidFill>
                  <a:schemeClr val="bg2"/>
                </a:solidFill>
              </a:rPr>
              <a:t>Mobilisation of resources</a:t>
            </a:r>
            <a:endParaRPr lang="en-GB" sz="4000" b="1">
              <a:solidFill>
                <a:schemeClr val="bg2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704137" cy="4614862"/>
          </a:xfrm>
        </p:spPr>
        <p:txBody>
          <a:bodyPr/>
          <a:lstStyle/>
          <a:p>
            <a:pPr>
              <a:spcBef>
                <a:spcPct val="40000"/>
              </a:spcBef>
              <a:buClr>
                <a:srgbClr val="FF0000"/>
              </a:buClr>
            </a:pPr>
            <a:r>
              <a:rPr lang="en-US" sz="2400"/>
              <a:t>More re-assuring phrases 	</a:t>
            </a:r>
            <a:r>
              <a:rPr lang="en-US" sz="2400">
                <a:solidFill>
                  <a:srgbClr val="FF0000"/>
                </a:solidFill>
              </a:rPr>
              <a:t>Score 1</a:t>
            </a:r>
          </a:p>
          <a:p>
            <a:pPr>
              <a:spcBef>
                <a:spcPct val="40000"/>
              </a:spcBef>
              <a:buClr>
                <a:srgbClr val="FF0000"/>
              </a:buClr>
            </a:pPr>
            <a:r>
              <a:rPr lang="en-US" sz="2400"/>
              <a:t>Copies and pastes the text from the corporate brochures; work it out for yourself		</a:t>
            </a:r>
            <a:r>
              <a:rPr lang="en-US" sz="2400">
                <a:solidFill>
                  <a:srgbClr val="FF0000"/>
                </a:solidFill>
              </a:rPr>
              <a:t>Score 2</a:t>
            </a:r>
          </a:p>
          <a:p>
            <a:pPr>
              <a:spcBef>
                <a:spcPct val="40000"/>
              </a:spcBef>
              <a:buClr>
                <a:srgbClr val="FF0000"/>
              </a:buClr>
            </a:pPr>
            <a:r>
              <a:rPr lang="en-US" sz="2400"/>
              <a:t>Resource plan specific to the project, but sketched out	</a:t>
            </a:r>
            <a:r>
              <a:rPr lang="en-US" sz="2400">
                <a:solidFill>
                  <a:srgbClr val="FF0000"/>
                </a:solidFill>
              </a:rPr>
              <a:t>Score 3</a:t>
            </a:r>
          </a:p>
          <a:p>
            <a:pPr>
              <a:spcBef>
                <a:spcPct val="40000"/>
              </a:spcBef>
              <a:buClr>
                <a:srgbClr val="FF0000"/>
              </a:buClr>
            </a:pPr>
            <a:r>
              <a:rPr lang="en-US" sz="2400"/>
              <a:t>Detailed resource planning, but possibly over/under-estimated	</a:t>
            </a:r>
            <a:r>
              <a:rPr lang="en-US" sz="2400">
                <a:solidFill>
                  <a:srgbClr val="FF0000"/>
                </a:solidFill>
              </a:rPr>
              <a:t>Score 4</a:t>
            </a:r>
          </a:p>
          <a:p>
            <a:pPr>
              <a:spcBef>
                <a:spcPct val="40000"/>
              </a:spcBef>
              <a:buClr>
                <a:srgbClr val="FF0000"/>
              </a:buClr>
            </a:pPr>
            <a:r>
              <a:rPr lang="en-US" sz="2400"/>
              <a:t>Just the right amount of resources, convincingly integrated	</a:t>
            </a:r>
            <a:r>
              <a:rPr lang="en-US" sz="2400">
                <a:solidFill>
                  <a:srgbClr val="FF0000"/>
                </a:solidFill>
              </a:rPr>
              <a:t>Score 5</a:t>
            </a:r>
            <a:endParaRPr lang="en-GB" sz="240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sz="4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chemeClr val="tx1"/>
                </a:solidFill>
              </a:rPr>
              <a:t>Impact</a:t>
            </a:r>
            <a:endParaRPr lang="en-GB" sz="4000" b="1">
              <a:solidFill>
                <a:schemeClr val="tx1"/>
              </a:solidFill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704137" cy="4614862"/>
          </a:xfrm>
        </p:spPr>
        <p:txBody>
          <a:bodyPr/>
          <a:lstStyle/>
          <a:p>
            <a:pPr>
              <a:spcBef>
                <a:spcPct val="35000"/>
              </a:spcBef>
              <a:buClr>
                <a:srgbClr val="FF0000"/>
              </a:buClr>
            </a:pPr>
            <a:r>
              <a:rPr lang="en-US" sz="2400"/>
              <a:t>Issue avoided (there is no impact / impact not actually related to goals of the programme)	</a:t>
            </a:r>
            <a:r>
              <a:rPr lang="en-US" sz="2400">
                <a:solidFill>
                  <a:srgbClr val="FF0000"/>
                </a:solidFill>
              </a:rPr>
              <a:t>Score 0</a:t>
            </a:r>
          </a:p>
          <a:p>
            <a:pPr>
              <a:buClr>
                <a:srgbClr val="FF0000"/>
              </a:buClr>
            </a:pPr>
            <a:r>
              <a:rPr lang="en-US" sz="2400"/>
              <a:t>Re-assuring phrases about how valuable this work is going to be	</a:t>
            </a:r>
            <a:r>
              <a:rPr lang="en-US" sz="2400">
                <a:solidFill>
                  <a:srgbClr val="FF0000"/>
                </a:solidFill>
              </a:rPr>
              <a:t>Score 1 or 2</a:t>
            </a:r>
          </a:p>
          <a:p>
            <a:pPr>
              <a:buClr>
                <a:srgbClr val="FF0000"/>
              </a:buClr>
            </a:pPr>
            <a:r>
              <a:rPr lang="en-US" sz="2400"/>
              <a:t>Specific impact is clearly identified in detailed terms	</a:t>
            </a:r>
            <a:r>
              <a:rPr lang="en-US" sz="2400">
                <a:solidFill>
                  <a:srgbClr val="FF0000"/>
                </a:solidFill>
              </a:rPr>
              <a:t>Score 3</a:t>
            </a:r>
          </a:p>
          <a:p>
            <a:pPr>
              <a:buClr>
                <a:srgbClr val="FF0000"/>
              </a:buClr>
            </a:pPr>
            <a:r>
              <a:rPr lang="en-US" sz="2400"/>
              <a:t>Clearly identifies impact in detailed terms, showing deep knowledge of the area </a:t>
            </a:r>
            <a:r>
              <a:rPr lang="en-US" sz="2400" i="1"/>
              <a:t>and</a:t>
            </a:r>
            <a:r>
              <a:rPr lang="en-US" sz="2400"/>
              <a:t> original thinking	</a:t>
            </a:r>
            <a:r>
              <a:rPr lang="en-US" sz="2400">
                <a:solidFill>
                  <a:srgbClr val="FF0000"/>
                </a:solidFill>
              </a:rPr>
              <a:t>Score 4 or 5</a:t>
            </a:r>
          </a:p>
          <a:p>
            <a:pPr>
              <a:buFontTx/>
              <a:buNone/>
            </a:pPr>
            <a:endParaRPr lang="en-US" sz="4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700213"/>
            <a:ext cx="7602537" cy="4535487"/>
          </a:xfrm>
        </p:spPr>
        <p:txBody>
          <a:bodyPr/>
          <a:lstStyle/>
          <a:p>
            <a:pPr marL="457200" indent="-4572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Make sure your  Project Workplan reflects the promises you made in the rest of your proposal </a:t>
            </a:r>
          </a:p>
          <a:p>
            <a:pPr marL="457200" indent="-457200">
              <a:lnSpc>
                <a:spcPct val="85000"/>
              </a:lnSpc>
              <a:spcBef>
                <a:spcPct val="40000"/>
              </a:spcBef>
              <a:buFontTx/>
              <a:buNone/>
            </a:pPr>
            <a:endParaRPr lang="en-US" sz="1400">
              <a:solidFill>
                <a:srgbClr val="FF0000"/>
              </a:solidFill>
            </a:endParaRPr>
          </a:p>
          <a:p>
            <a:pPr marL="457200" indent="-4572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2400"/>
              <a:t>For example:</a:t>
            </a:r>
          </a:p>
          <a:p>
            <a:pPr marL="457200" indent="-457200">
              <a:lnSpc>
                <a:spcPct val="85000"/>
              </a:lnSpc>
              <a:spcBef>
                <a:spcPct val="40000"/>
              </a:spcBef>
              <a:buClr>
                <a:srgbClr val="FF0000"/>
              </a:buClr>
            </a:pPr>
            <a:r>
              <a:rPr lang="en-US" sz="2400"/>
              <a:t>S&amp;T quality implies an adequate and well-organised research effort </a:t>
            </a:r>
          </a:p>
          <a:p>
            <a:pPr marL="457200" indent="-457200">
              <a:lnSpc>
                <a:spcPct val="85000"/>
              </a:lnSpc>
              <a:spcBef>
                <a:spcPct val="40000"/>
              </a:spcBef>
              <a:buClr>
                <a:srgbClr val="FF0000"/>
              </a:buClr>
            </a:pPr>
            <a:r>
              <a:rPr lang="en-US" sz="2400"/>
              <a:t>Good project management implies clear Workpackage leadership</a:t>
            </a:r>
          </a:p>
          <a:p>
            <a:pPr marL="457200" indent="-457200">
              <a:lnSpc>
                <a:spcPct val="85000"/>
              </a:lnSpc>
              <a:spcBef>
                <a:spcPct val="40000"/>
              </a:spcBef>
              <a:buClr>
                <a:srgbClr val="FF0000"/>
              </a:buClr>
            </a:pPr>
            <a:r>
              <a:rPr lang="en-US" sz="2400"/>
              <a:t>Strong Impact implies an  important dissemination effort</a:t>
            </a:r>
          </a:p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None/>
            </a:pPr>
            <a:endParaRPr lang="en-US" sz="2400"/>
          </a:p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None/>
            </a:pPr>
            <a:endParaRPr lang="en-US" sz="2800"/>
          </a:p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None/>
            </a:pPr>
            <a:endParaRPr lang="en-US" sz="2800"/>
          </a:p>
          <a:p>
            <a:pPr marL="457200" indent="-457200">
              <a:lnSpc>
                <a:spcPct val="80000"/>
              </a:lnSpc>
              <a:spcBef>
                <a:spcPct val="40000"/>
              </a:spcBef>
            </a:pPr>
            <a:endParaRPr lang="en-US" sz="280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chemeClr val="tx1"/>
                </a:solidFill>
              </a:rPr>
              <a:t>The Golden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714" name="AutoShape 2"/>
          <p:cNvCxnSpPr>
            <a:cxnSpLocks noChangeShapeType="1"/>
            <a:stCxn id="115716" idx="3"/>
            <a:endCxn id="115715" idx="1"/>
          </p:cNvCxnSpPr>
          <p:nvPr/>
        </p:nvCxnSpPr>
        <p:spPr bwMode="auto">
          <a:xfrm>
            <a:off x="5722938" y="5470525"/>
            <a:ext cx="649287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6372225" y="5013325"/>
            <a:ext cx="1381125" cy="914400"/>
          </a:xfrm>
          <a:prstGeom prst="rect">
            <a:avLst/>
          </a:prstGeom>
          <a:solidFill>
            <a:srgbClr val="99FFCC"/>
          </a:solidFill>
          <a:ln w="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b="1">
                <a:latin typeface="Comic Sans MS" pitchFamily="66" charset="0"/>
              </a:rPr>
              <a:t>Panel</a:t>
            </a:r>
          </a:p>
          <a:p>
            <a:pPr algn="ctr" eaLnBrk="0" hangingPunct="0"/>
            <a:r>
              <a:rPr lang="en-US" sz="1200" b="1">
                <a:latin typeface="Comic Sans MS" pitchFamily="66" charset="0"/>
              </a:rPr>
              <a:t>(with optional</a:t>
            </a:r>
            <a:endParaRPr lang="en-US" sz="2000" b="1">
              <a:latin typeface="Comic Sans MS" pitchFamily="66" charset="0"/>
            </a:endParaRPr>
          </a:p>
          <a:p>
            <a:pPr algn="ctr" eaLnBrk="0" hangingPunct="0"/>
            <a:r>
              <a:rPr lang="en-US" sz="1200" b="1">
                <a:latin typeface="Comic Sans MS" pitchFamily="66" charset="0"/>
              </a:rPr>
              <a:t>Hearings?)</a:t>
            </a: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4427538" y="5013325"/>
            <a:ext cx="1295400" cy="914400"/>
          </a:xfrm>
          <a:prstGeom prst="rect">
            <a:avLst/>
          </a:prstGeom>
          <a:solidFill>
            <a:srgbClr val="99FFCC"/>
          </a:solidFill>
          <a:ln w="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b="1">
                <a:latin typeface="Comic Sans MS" pitchFamily="66" charset="0"/>
              </a:rPr>
              <a:t>Consensus</a:t>
            </a:r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2339975" y="5013325"/>
            <a:ext cx="1447800" cy="914400"/>
          </a:xfrm>
          <a:prstGeom prst="rect">
            <a:avLst/>
          </a:prstGeom>
          <a:solidFill>
            <a:srgbClr val="99FFCC"/>
          </a:solidFill>
          <a:ln w="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b="1">
                <a:latin typeface="Comic Sans MS" pitchFamily="66" charset="0"/>
              </a:rPr>
              <a:t>Individual </a:t>
            </a:r>
          </a:p>
          <a:p>
            <a:pPr algn="ctr" eaLnBrk="0" hangingPunct="0"/>
            <a:r>
              <a:rPr lang="en-US" sz="2000" b="1">
                <a:latin typeface="Comic Sans MS" pitchFamily="66" charset="0"/>
              </a:rPr>
              <a:t>reading</a:t>
            </a:r>
          </a:p>
        </p:txBody>
      </p:sp>
      <p:cxnSp>
        <p:nvCxnSpPr>
          <p:cNvPr id="115718" name="AutoShape 6"/>
          <p:cNvCxnSpPr>
            <a:cxnSpLocks noChangeShapeType="1"/>
            <a:stCxn id="115717" idx="3"/>
            <a:endCxn id="115716" idx="1"/>
          </p:cNvCxnSpPr>
          <p:nvPr/>
        </p:nvCxnSpPr>
        <p:spPr bwMode="auto">
          <a:xfrm>
            <a:off x="3787775" y="5470525"/>
            <a:ext cx="639763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250825" y="4076700"/>
            <a:ext cx="1295400" cy="914400"/>
          </a:xfrm>
          <a:prstGeom prst="rect">
            <a:avLst/>
          </a:prstGeom>
          <a:solidFill>
            <a:srgbClr val="99FFCC"/>
          </a:solidFill>
          <a:ln w="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b="1">
                <a:latin typeface="Comic Sans MS" pitchFamily="66" charset="0"/>
              </a:rPr>
              <a:t>Eligibility </a:t>
            </a:r>
          </a:p>
          <a:p>
            <a:pPr algn="ctr" eaLnBrk="0" hangingPunct="0"/>
            <a:r>
              <a:rPr lang="en-US" sz="2000" b="1">
                <a:latin typeface="Comic Sans MS" pitchFamily="66" charset="0"/>
              </a:rPr>
              <a:t>Check?</a:t>
            </a:r>
          </a:p>
        </p:txBody>
      </p:sp>
      <p:sp>
        <p:nvSpPr>
          <p:cNvPr id="115720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800" b="1"/>
              <a:t>Evaluation Process</a:t>
            </a:r>
            <a:endParaRPr lang="en-GB" sz="4800" b="1"/>
          </a:p>
        </p:txBody>
      </p:sp>
      <p:cxnSp>
        <p:nvCxnSpPr>
          <p:cNvPr id="115721" name="AutoShape 9"/>
          <p:cNvCxnSpPr>
            <a:cxnSpLocks noChangeShapeType="1"/>
            <a:stCxn id="115719" idx="3"/>
            <a:endCxn id="115717" idx="1"/>
          </p:cNvCxnSpPr>
          <p:nvPr/>
        </p:nvCxnSpPr>
        <p:spPr bwMode="auto">
          <a:xfrm>
            <a:off x="1546225" y="4533900"/>
            <a:ext cx="793750" cy="9366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  <p:sp>
        <p:nvSpPr>
          <p:cNvPr id="115722" name="WordArt 10"/>
          <p:cNvSpPr>
            <a:spLocks noChangeArrowheads="1" noChangeShapeType="1" noTextEdit="1"/>
          </p:cNvSpPr>
          <p:nvPr/>
        </p:nvSpPr>
        <p:spPr bwMode="auto">
          <a:xfrm>
            <a:off x="1908175" y="4076700"/>
            <a:ext cx="576263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yes</a:t>
            </a:r>
          </a:p>
        </p:txBody>
      </p:sp>
      <p:sp>
        <p:nvSpPr>
          <p:cNvPr id="11572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79388" y="1773238"/>
            <a:ext cx="8964612" cy="2030412"/>
          </a:xfrm>
          <a:noFill/>
          <a:ln/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GB"/>
              <a:t>On-site evaluation</a:t>
            </a:r>
          </a:p>
          <a:p>
            <a:pPr>
              <a:buClr>
                <a:srgbClr val="FF0000"/>
              </a:buClr>
            </a:pPr>
            <a:r>
              <a:rPr lang="en-GB"/>
              <a:t>One step evaluation</a:t>
            </a:r>
          </a:p>
          <a:p>
            <a:pPr>
              <a:buClr>
                <a:srgbClr val="FF0000"/>
              </a:buClr>
            </a:pPr>
            <a:r>
              <a:rPr lang="en-GB"/>
              <a:t>Independent experts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Typical Project workplan (man-months)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25963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sz="2800">
                <a:solidFill>
                  <a:srgbClr val="FFFF66"/>
                </a:solidFill>
              </a:rPr>
              <a:t>				        								</a:t>
            </a:r>
          </a:p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None/>
            </a:pPr>
            <a:endParaRPr lang="en-GB" sz="2800">
              <a:solidFill>
                <a:srgbClr val="FFFF66"/>
              </a:solidFill>
            </a:endParaRPr>
          </a:p>
        </p:txBody>
      </p:sp>
      <p:graphicFrame>
        <p:nvGraphicFramePr>
          <p:cNvPr id="92164" name="Group 4"/>
          <p:cNvGraphicFramePr>
            <a:graphicFrameLocks noGrp="1"/>
          </p:cNvGraphicFramePr>
          <p:nvPr>
            <p:ph sz="half" idx="2"/>
          </p:nvPr>
        </p:nvGraphicFramePr>
        <p:xfrm>
          <a:off x="395288" y="1484313"/>
          <a:ext cx="7921625" cy="4100512"/>
        </p:xfrm>
        <a:graphic>
          <a:graphicData uri="http://schemas.openxmlformats.org/drawingml/2006/table">
            <a:tbl>
              <a:tblPr/>
              <a:tblGrid>
                <a:gridCol w="1185862"/>
                <a:gridCol w="971550"/>
                <a:gridCol w="973138"/>
                <a:gridCol w="973137"/>
                <a:gridCol w="971550"/>
                <a:gridCol w="973138"/>
                <a:gridCol w="973137"/>
                <a:gridCol w="900113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WP2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WP3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WP4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WP5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WP6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P2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P3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P4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P5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P6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P7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342188" cy="1447800"/>
          </a:xfrm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The Workpackage that nobody wanted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25963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sz="2800">
                <a:solidFill>
                  <a:srgbClr val="FFFF66"/>
                </a:solidFill>
              </a:rPr>
              <a:t>				        								</a:t>
            </a:r>
          </a:p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None/>
            </a:pPr>
            <a:endParaRPr lang="en-GB" sz="2800">
              <a:solidFill>
                <a:srgbClr val="FFFF66"/>
              </a:solidFill>
            </a:endParaRPr>
          </a:p>
        </p:txBody>
      </p:sp>
      <p:graphicFrame>
        <p:nvGraphicFramePr>
          <p:cNvPr id="94212" name="Group 4"/>
          <p:cNvGraphicFramePr>
            <a:graphicFrameLocks noGrp="1"/>
          </p:cNvGraphicFramePr>
          <p:nvPr>
            <p:ph sz="half" idx="2"/>
          </p:nvPr>
        </p:nvGraphicFramePr>
        <p:xfrm>
          <a:off x="395288" y="1484313"/>
          <a:ext cx="7921625" cy="4100512"/>
        </p:xfrm>
        <a:graphic>
          <a:graphicData uri="http://schemas.openxmlformats.org/drawingml/2006/table">
            <a:tbl>
              <a:tblPr/>
              <a:tblGrid>
                <a:gridCol w="1185862"/>
                <a:gridCol w="971550"/>
                <a:gridCol w="973138"/>
                <a:gridCol w="973137"/>
                <a:gridCol w="971550"/>
                <a:gridCol w="973138"/>
                <a:gridCol w="973137"/>
                <a:gridCol w="900113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WP2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WP3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WP4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WP5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WP6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P2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P3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P4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P5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P6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P7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486650" cy="1447800"/>
          </a:xfrm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The Workpackage that does too much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25963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sz="2800">
                <a:solidFill>
                  <a:srgbClr val="FFFF66"/>
                </a:solidFill>
              </a:rPr>
              <a:t>				        								</a:t>
            </a:r>
          </a:p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None/>
            </a:pPr>
            <a:endParaRPr lang="en-GB" sz="2800">
              <a:solidFill>
                <a:srgbClr val="FFFF66"/>
              </a:solidFill>
            </a:endParaRPr>
          </a:p>
        </p:txBody>
      </p:sp>
      <p:graphicFrame>
        <p:nvGraphicFramePr>
          <p:cNvPr id="96260" name="Group 4"/>
          <p:cNvGraphicFramePr>
            <a:graphicFrameLocks noGrp="1"/>
          </p:cNvGraphicFramePr>
          <p:nvPr>
            <p:ph sz="half" idx="2"/>
          </p:nvPr>
        </p:nvGraphicFramePr>
        <p:xfrm>
          <a:off x="395288" y="1484313"/>
          <a:ext cx="7921625" cy="4100512"/>
        </p:xfrm>
        <a:graphic>
          <a:graphicData uri="http://schemas.openxmlformats.org/drawingml/2006/table">
            <a:tbl>
              <a:tblPr/>
              <a:tblGrid>
                <a:gridCol w="1185862"/>
                <a:gridCol w="971550"/>
                <a:gridCol w="973138"/>
                <a:gridCol w="973137"/>
                <a:gridCol w="971550"/>
                <a:gridCol w="973138"/>
                <a:gridCol w="973137"/>
                <a:gridCol w="900113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WP2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WP3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WP4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WP5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WP6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P2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P3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P4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P5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P6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P7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847013" cy="1447800"/>
          </a:xfrm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The partner who doesn’t know what to do 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25963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sz="2800">
                <a:solidFill>
                  <a:srgbClr val="FFFF66"/>
                </a:solidFill>
              </a:rPr>
              <a:t>				        								</a:t>
            </a:r>
          </a:p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None/>
            </a:pPr>
            <a:endParaRPr lang="en-GB" sz="2800">
              <a:solidFill>
                <a:srgbClr val="FFFF66"/>
              </a:solidFill>
            </a:endParaRPr>
          </a:p>
        </p:txBody>
      </p:sp>
      <p:graphicFrame>
        <p:nvGraphicFramePr>
          <p:cNvPr id="98308" name="Group 4"/>
          <p:cNvGraphicFramePr>
            <a:graphicFrameLocks noGrp="1"/>
          </p:cNvGraphicFramePr>
          <p:nvPr>
            <p:ph sz="half" idx="2"/>
          </p:nvPr>
        </p:nvGraphicFramePr>
        <p:xfrm>
          <a:off x="395288" y="1484313"/>
          <a:ext cx="7921625" cy="4100512"/>
        </p:xfrm>
        <a:graphic>
          <a:graphicData uri="http://schemas.openxmlformats.org/drawingml/2006/table">
            <a:tbl>
              <a:tblPr/>
              <a:tblGrid>
                <a:gridCol w="1185862"/>
                <a:gridCol w="971550"/>
                <a:gridCol w="973138"/>
                <a:gridCol w="973137"/>
                <a:gridCol w="971550"/>
                <a:gridCol w="973138"/>
                <a:gridCol w="973137"/>
                <a:gridCol w="900113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WP2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WP3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WP4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WP5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WP6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P2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P3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P4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P5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P6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P7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The token SME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25963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sz="2800">
                <a:solidFill>
                  <a:srgbClr val="FFFF66"/>
                </a:solidFill>
              </a:rPr>
              <a:t>				        								</a:t>
            </a:r>
          </a:p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None/>
            </a:pPr>
            <a:endParaRPr lang="en-GB" sz="2800">
              <a:solidFill>
                <a:srgbClr val="FFFF66"/>
              </a:solidFill>
            </a:endParaRPr>
          </a:p>
        </p:txBody>
      </p:sp>
      <p:graphicFrame>
        <p:nvGraphicFramePr>
          <p:cNvPr id="100356" name="Group 4"/>
          <p:cNvGraphicFramePr>
            <a:graphicFrameLocks noGrp="1"/>
          </p:cNvGraphicFramePr>
          <p:nvPr>
            <p:ph sz="half" idx="2"/>
          </p:nvPr>
        </p:nvGraphicFramePr>
        <p:xfrm>
          <a:off x="395288" y="1484313"/>
          <a:ext cx="7921625" cy="4100512"/>
        </p:xfrm>
        <a:graphic>
          <a:graphicData uri="http://schemas.openxmlformats.org/drawingml/2006/table">
            <a:tbl>
              <a:tblPr/>
              <a:tblGrid>
                <a:gridCol w="1185862"/>
                <a:gridCol w="971550"/>
                <a:gridCol w="973138"/>
                <a:gridCol w="973137"/>
                <a:gridCol w="971550"/>
                <a:gridCol w="973138"/>
                <a:gridCol w="973137"/>
                <a:gridCol w="900113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WP2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WP3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WP4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WP5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WP6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P2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P3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P4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P5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P6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P7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..and New Member State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25963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sz="2800">
                <a:solidFill>
                  <a:srgbClr val="FFFF66"/>
                </a:solidFill>
              </a:rPr>
              <a:t>				        								</a:t>
            </a:r>
          </a:p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None/>
            </a:pPr>
            <a:endParaRPr lang="en-GB" sz="2800">
              <a:solidFill>
                <a:srgbClr val="FFFF66"/>
              </a:solidFill>
            </a:endParaRPr>
          </a:p>
        </p:txBody>
      </p:sp>
      <p:graphicFrame>
        <p:nvGraphicFramePr>
          <p:cNvPr id="102404" name="Group 4"/>
          <p:cNvGraphicFramePr>
            <a:graphicFrameLocks noGrp="1"/>
          </p:cNvGraphicFramePr>
          <p:nvPr>
            <p:ph sz="half" idx="2"/>
          </p:nvPr>
        </p:nvGraphicFramePr>
        <p:xfrm>
          <a:off x="395288" y="1484313"/>
          <a:ext cx="7921625" cy="4100512"/>
        </p:xfrm>
        <a:graphic>
          <a:graphicData uri="http://schemas.openxmlformats.org/drawingml/2006/table">
            <a:tbl>
              <a:tblPr/>
              <a:tblGrid>
                <a:gridCol w="1185862"/>
                <a:gridCol w="971550"/>
                <a:gridCol w="973138"/>
                <a:gridCol w="973137"/>
                <a:gridCol w="971550"/>
                <a:gridCol w="973138"/>
                <a:gridCol w="973137"/>
                <a:gridCol w="900113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WP2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WP3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WP4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WP5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WP6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P2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P3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P4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P5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P6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P7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The well-lead workpackages 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which will get results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25963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sz="2800">
                <a:solidFill>
                  <a:srgbClr val="FFFF66"/>
                </a:solidFill>
              </a:rPr>
              <a:t>				        								</a:t>
            </a:r>
          </a:p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None/>
            </a:pPr>
            <a:endParaRPr lang="en-GB" sz="2800">
              <a:solidFill>
                <a:srgbClr val="FFFF66"/>
              </a:solidFill>
            </a:endParaRPr>
          </a:p>
        </p:txBody>
      </p:sp>
      <p:graphicFrame>
        <p:nvGraphicFramePr>
          <p:cNvPr id="104452" name="Group 4"/>
          <p:cNvGraphicFramePr>
            <a:graphicFrameLocks noGrp="1"/>
          </p:cNvGraphicFramePr>
          <p:nvPr>
            <p:ph sz="half" idx="2"/>
          </p:nvPr>
        </p:nvGraphicFramePr>
        <p:xfrm>
          <a:off x="395288" y="1484313"/>
          <a:ext cx="7921625" cy="4100512"/>
        </p:xfrm>
        <a:graphic>
          <a:graphicData uri="http://schemas.openxmlformats.org/drawingml/2006/table">
            <a:tbl>
              <a:tblPr/>
              <a:tblGrid>
                <a:gridCol w="1185862"/>
                <a:gridCol w="971550"/>
                <a:gridCol w="973138"/>
                <a:gridCol w="973137"/>
                <a:gridCol w="971550"/>
                <a:gridCol w="973138"/>
                <a:gridCol w="973137"/>
                <a:gridCol w="900113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WP1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WP2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WP3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WP4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WP5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WP6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P2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P3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P4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P5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P6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P7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When writing your proposal….1</a:t>
            </a:r>
            <a:endParaRPr lang="en-GB" sz="4800" b="1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353425" cy="4687888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Divide your effort over the evaluation criteria</a:t>
            </a:r>
          </a:p>
          <a:p>
            <a:pPr lvl="1">
              <a:buClr>
                <a:srgbClr val="FF0000"/>
              </a:buClr>
              <a:buFontTx/>
              <a:buChar char="•"/>
            </a:pPr>
            <a:r>
              <a:rPr lang="en-US" sz="2200"/>
              <a:t>Many proposers concentrate on the scientific element, but lose marks on project implementation or impact description</a:t>
            </a:r>
          </a:p>
          <a:p>
            <a:pPr>
              <a:lnSpc>
                <a:spcPct val="75000"/>
              </a:lnSpc>
              <a:spcBef>
                <a:spcPct val="35000"/>
              </a:spcBef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Think of the finishing touches which signal quality work:</a:t>
            </a:r>
          </a:p>
          <a:p>
            <a:pPr lvl="1">
              <a:lnSpc>
                <a:spcPct val="85000"/>
              </a:lnSpc>
              <a:spcBef>
                <a:spcPct val="35000"/>
              </a:spcBef>
              <a:buClr>
                <a:srgbClr val="FF0000"/>
              </a:buClr>
              <a:buFontTx/>
              <a:buChar char="•"/>
            </a:pPr>
            <a:r>
              <a:rPr lang="en-US" sz="2200"/>
              <a:t>clear language</a:t>
            </a:r>
          </a:p>
          <a:p>
            <a:pPr lvl="1">
              <a:lnSpc>
                <a:spcPct val="85000"/>
              </a:lnSpc>
              <a:spcBef>
                <a:spcPct val="35000"/>
              </a:spcBef>
              <a:buClr>
                <a:srgbClr val="FF0000"/>
              </a:buClr>
              <a:buFontTx/>
              <a:buChar char="•"/>
            </a:pPr>
            <a:r>
              <a:rPr lang="en-US" sz="2200"/>
              <a:t>well-organised contents, following the Part B structure</a:t>
            </a:r>
          </a:p>
          <a:p>
            <a:pPr lvl="1">
              <a:lnSpc>
                <a:spcPct val="85000"/>
              </a:lnSpc>
              <a:spcBef>
                <a:spcPct val="35000"/>
              </a:spcBef>
              <a:buClr>
                <a:srgbClr val="FF0000"/>
              </a:buClr>
              <a:buFontTx/>
              <a:buChar char="•"/>
            </a:pPr>
            <a:r>
              <a:rPr lang="en-US" sz="2200"/>
              <a:t>useful and understandable diagrams</a:t>
            </a:r>
          </a:p>
          <a:p>
            <a:pPr lvl="1">
              <a:lnSpc>
                <a:spcPct val="85000"/>
              </a:lnSpc>
              <a:spcBef>
                <a:spcPct val="35000"/>
              </a:spcBef>
              <a:buClr>
                <a:srgbClr val="FF0000"/>
              </a:buClr>
              <a:buFontTx/>
              <a:buChar char="•"/>
            </a:pPr>
            <a:r>
              <a:rPr lang="en-US" sz="2200"/>
              <a:t>no typos, no inconsistencies, no obvious paste-ins, no numbers which don’t add up, no missing pages …</a:t>
            </a:r>
            <a:endParaRPr lang="en-GB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When writing your proposal….2</a:t>
            </a:r>
            <a:endParaRPr lang="en-GB" sz="4800" b="1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704137" cy="4327525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Make it </a:t>
            </a:r>
            <a:r>
              <a:rPr lang="en-US" sz="2800" i="1">
                <a:solidFill>
                  <a:srgbClr val="FF0000"/>
                </a:solidFill>
              </a:rPr>
              <a:t>easy</a:t>
            </a:r>
            <a:r>
              <a:rPr lang="en-US" sz="2800">
                <a:solidFill>
                  <a:srgbClr val="FF0000"/>
                </a:solidFill>
              </a:rPr>
              <a:t> for the evaluators to give you high marks. Don’t make it hard for them!</a:t>
            </a:r>
          </a:p>
          <a:p>
            <a:pPr>
              <a:spcBef>
                <a:spcPct val="35000"/>
              </a:spcBef>
              <a:buClr>
                <a:srgbClr val="FF0000"/>
              </a:buClr>
            </a:pPr>
            <a:r>
              <a:rPr lang="en-US" sz="2400"/>
              <a:t>Don’t write too little; cover what is requested </a:t>
            </a:r>
          </a:p>
          <a:p>
            <a:pPr>
              <a:spcBef>
                <a:spcPct val="35000"/>
              </a:spcBef>
              <a:buClr>
                <a:srgbClr val="FF0000"/>
              </a:buClr>
            </a:pPr>
            <a:r>
              <a:rPr lang="en-US" sz="2400"/>
              <a:t>Don’t write too much</a:t>
            </a:r>
          </a:p>
          <a:p>
            <a:pPr>
              <a:spcBef>
                <a:spcPct val="35000"/>
              </a:spcBef>
              <a:buClr>
                <a:srgbClr val="FF0000"/>
              </a:buClr>
            </a:pPr>
            <a:r>
              <a:rPr lang="en-US" sz="2400"/>
              <a:t>Don’t leave them to figure out why it’s good, tell them why it’s good</a:t>
            </a:r>
          </a:p>
          <a:p>
            <a:pPr>
              <a:spcBef>
                <a:spcPct val="35000"/>
              </a:spcBef>
              <a:buClr>
                <a:srgbClr val="FF0000"/>
              </a:buClr>
            </a:pPr>
            <a:r>
              <a:rPr lang="en-US" sz="2400"/>
              <a:t>Leave nothing to the imagination</a:t>
            </a:r>
          </a:p>
          <a:p>
            <a:pPr lvl="3">
              <a:spcBef>
                <a:spcPct val="35000"/>
              </a:spcBef>
              <a:buClr>
                <a:srgbClr val="CCFFFF"/>
              </a:buClr>
            </a:pPr>
            <a:endParaRPr lang="en-US" sz="2400"/>
          </a:p>
          <a:p>
            <a:pPr lvl="3">
              <a:lnSpc>
                <a:spcPct val="75000"/>
              </a:lnSpc>
              <a:spcBef>
                <a:spcPct val="35000"/>
              </a:spcBef>
              <a:buClr>
                <a:srgbClr val="CCFFFF"/>
              </a:buClr>
            </a:pPr>
            <a:endParaRPr lang="en-GB" sz="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When writing your proposal….3</a:t>
            </a:r>
            <a:endParaRPr lang="en-GB" sz="4800" b="1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8424863" cy="4897437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45000"/>
              </a:spcBef>
              <a:buClr>
                <a:srgbClr val="FF0000"/>
              </a:buClr>
            </a:pPr>
            <a:r>
              <a:rPr lang="en-US" sz="2000"/>
              <a:t>Attend and take profit of proposers’ days and briefings</a:t>
            </a:r>
          </a:p>
          <a:p>
            <a:pPr>
              <a:lnSpc>
                <a:spcPct val="75000"/>
              </a:lnSpc>
              <a:spcBef>
                <a:spcPct val="45000"/>
              </a:spcBef>
              <a:buClr>
                <a:srgbClr val="FF0000"/>
              </a:buClr>
            </a:pPr>
            <a:endParaRPr lang="en-US" sz="2000"/>
          </a:p>
          <a:p>
            <a:pPr>
              <a:lnSpc>
                <a:spcPct val="75000"/>
              </a:lnSpc>
              <a:spcBef>
                <a:spcPct val="45000"/>
              </a:spcBef>
              <a:buClr>
                <a:srgbClr val="FF0000"/>
              </a:buClr>
            </a:pPr>
            <a:r>
              <a:rPr lang="en-US" sz="2000"/>
              <a:t>Partner search facilities </a:t>
            </a:r>
            <a:r>
              <a:rPr lang="en-US" sz="2000">
                <a:solidFill>
                  <a:schemeClr val="accent2"/>
                </a:solidFill>
                <a:hlinkClick r:id="rId2"/>
              </a:rPr>
              <a:t>http://cordis.europa.eu/ist/partners/partner.htm</a:t>
            </a:r>
            <a:endParaRPr lang="en-US" sz="2000">
              <a:solidFill>
                <a:schemeClr val="accent2"/>
              </a:solidFill>
            </a:endParaRPr>
          </a:p>
          <a:p>
            <a:pPr>
              <a:lnSpc>
                <a:spcPct val="75000"/>
              </a:lnSpc>
              <a:spcBef>
                <a:spcPct val="45000"/>
              </a:spcBef>
              <a:buClr>
                <a:srgbClr val="FF0000"/>
              </a:buClr>
            </a:pPr>
            <a:endParaRPr lang="en-US" sz="2000">
              <a:solidFill>
                <a:schemeClr val="accent2"/>
              </a:solidFill>
            </a:endParaRPr>
          </a:p>
          <a:p>
            <a:pPr>
              <a:lnSpc>
                <a:spcPct val="75000"/>
              </a:lnSpc>
              <a:spcBef>
                <a:spcPct val="45000"/>
              </a:spcBef>
              <a:buClr>
                <a:srgbClr val="FF0000"/>
              </a:buClr>
            </a:pPr>
            <a:r>
              <a:rPr lang="en-US" sz="2000"/>
              <a:t>A supporting website of advice, information and documentation: </a:t>
            </a:r>
            <a:r>
              <a:rPr lang="en-US" sz="2000">
                <a:solidFill>
                  <a:schemeClr val="accent2"/>
                </a:solidFill>
                <a:hlinkClick r:id="rId3"/>
              </a:rPr>
              <a:t>http://cordis.europa.eu/fp7/ict</a:t>
            </a:r>
            <a:endParaRPr lang="en-US" sz="2000">
              <a:solidFill>
                <a:schemeClr val="accent2"/>
              </a:solidFill>
            </a:endParaRPr>
          </a:p>
          <a:p>
            <a:pPr>
              <a:lnSpc>
                <a:spcPct val="75000"/>
              </a:lnSpc>
              <a:spcBef>
                <a:spcPct val="45000"/>
              </a:spcBef>
              <a:buClr>
                <a:srgbClr val="FF0000"/>
              </a:buClr>
            </a:pPr>
            <a:endParaRPr lang="en-US" sz="2000"/>
          </a:p>
          <a:p>
            <a:pPr>
              <a:lnSpc>
                <a:spcPct val="75000"/>
              </a:lnSpc>
              <a:spcBef>
                <a:spcPct val="45000"/>
              </a:spcBef>
              <a:buClr>
                <a:srgbClr val="FF0000"/>
              </a:buClr>
            </a:pPr>
            <a:r>
              <a:rPr lang="en-US" sz="2000"/>
              <a:t>A Helpdesk for proposers’ questions, reachable by email or phone (and a Helpdesk for electronic proposal submission) </a:t>
            </a:r>
            <a:r>
              <a:rPr lang="en-US" sz="2000">
                <a:hlinkClick r:id="rId4"/>
              </a:rPr>
              <a:t>ist@ec.europa.eu</a:t>
            </a:r>
            <a:endParaRPr lang="en-US" sz="2000"/>
          </a:p>
          <a:p>
            <a:pPr lvl="4">
              <a:lnSpc>
                <a:spcPct val="75000"/>
              </a:lnSpc>
              <a:spcBef>
                <a:spcPct val="45000"/>
              </a:spcBef>
              <a:buClr>
                <a:srgbClr val="FF0000"/>
              </a:buClr>
            </a:pPr>
            <a:endParaRPr lang="en-US" sz="1400">
              <a:solidFill>
                <a:schemeClr val="accent2"/>
              </a:solidFill>
            </a:endParaRPr>
          </a:p>
          <a:p>
            <a:pPr>
              <a:lnSpc>
                <a:spcPct val="75000"/>
              </a:lnSpc>
              <a:spcBef>
                <a:spcPct val="45000"/>
              </a:spcBef>
              <a:buClr>
                <a:srgbClr val="FF0000"/>
              </a:buClr>
              <a:buFontTx/>
              <a:buNone/>
            </a:pPr>
            <a:r>
              <a:rPr lang="en-US" sz="2400">
                <a:solidFill>
                  <a:srgbClr val="FF0000"/>
                </a:solidFill>
              </a:rPr>
              <a:t>And a network of National Contact Points:</a:t>
            </a:r>
            <a:r>
              <a:rPr lang="en-US" sz="200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75000"/>
              </a:lnSpc>
              <a:spcBef>
                <a:spcPct val="45000"/>
              </a:spcBef>
              <a:buFontTx/>
              <a:buNone/>
            </a:pPr>
            <a:r>
              <a:rPr lang="en-US" sz="2000"/>
              <a:t>	</a:t>
            </a:r>
            <a:r>
              <a:rPr lang="en-US" sz="2000">
                <a:solidFill>
                  <a:schemeClr val="accent2"/>
                </a:solidFill>
                <a:hlinkClick r:id="rId5"/>
              </a:rPr>
              <a:t>http://cordis.europa.eu/fp7/ncp.htm</a:t>
            </a:r>
            <a:endParaRPr lang="en-US" sz="2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Eligibility checks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424863" cy="4465637"/>
          </a:xfrm>
          <a:noFill/>
          <a:ln/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800"/>
              <a:t>Date and time of receipt of proposal on or before deadline</a:t>
            </a:r>
            <a:endParaRPr lang="en-US"/>
          </a:p>
          <a:p>
            <a:pPr marL="819150" lvl="1">
              <a:buClr>
                <a:srgbClr val="FF0000"/>
              </a:buClr>
            </a:pPr>
            <a:r>
              <a:rPr lang="en-US" sz="2400"/>
              <a:t>Firm deadlines - except for Continuously Open Calls</a:t>
            </a:r>
          </a:p>
          <a:p>
            <a:pPr>
              <a:buClr>
                <a:srgbClr val="FF0000"/>
              </a:buClr>
            </a:pPr>
            <a:r>
              <a:rPr lang="en-US" sz="2800"/>
              <a:t>Minimum number of eligible, independent partners</a:t>
            </a:r>
          </a:p>
          <a:p>
            <a:pPr marL="819150" lvl="1">
              <a:buClr>
                <a:srgbClr val="FF0000"/>
              </a:buClr>
            </a:pPr>
            <a:r>
              <a:rPr lang="en-US" sz="2400"/>
              <a:t>As set out in work programme/call</a:t>
            </a:r>
          </a:p>
          <a:p>
            <a:pPr>
              <a:buClr>
                <a:srgbClr val="FF0000"/>
              </a:buClr>
            </a:pPr>
            <a:r>
              <a:rPr lang="en-US" sz="2800"/>
              <a:t>Completeness of proposal </a:t>
            </a:r>
          </a:p>
          <a:p>
            <a:pPr marL="819150" lvl="1">
              <a:buClr>
                <a:srgbClr val="FF0000"/>
              </a:buClr>
            </a:pPr>
            <a:r>
              <a:rPr lang="en-US" sz="2400"/>
              <a:t>Presence of all requested administrative forms (Part A) and the content description (Part B)</a:t>
            </a:r>
          </a:p>
          <a:p>
            <a:pPr>
              <a:buClr>
                <a:srgbClr val="FF0000"/>
              </a:buClr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700213"/>
            <a:ext cx="7999413" cy="4319587"/>
          </a:xfrm>
        </p:spPr>
        <p:txBody>
          <a:bodyPr/>
          <a:lstStyle/>
          <a:p>
            <a:pPr marL="457200" indent="-457200">
              <a:lnSpc>
                <a:spcPct val="75000"/>
              </a:lnSpc>
              <a:spcBef>
                <a:spcPct val="35000"/>
              </a:spcBef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Use all the help you can get</a:t>
            </a:r>
          </a:p>
          <a:p>
            <a:pPr marL="457200" indent="-457200">
              <a:lnSpc>
                <a:spcPct val="75000"/>
              </a:lnSpc>
              <a:spcBef>
                <a:spcPct val="35000"/>
              </a:spcBef>
              <a:buFontTx/>
              <a:buNone/>
            </a:pPr>
            <a:endParaRPr lang="en-US" sz="1200">
              <a:solidFill>
                <a:srgbClr val="FF0000"/>
              </a:solidFill>
            </a:endParaRPr>
          </a:p>
          <a:p>
            <a:pPr marL="457200" indent="-457200">
              <a:lnSpc>
                <a:spcPct val="75000"/>
              </a:lnSpc>
              <a:spcBef>
                <a:spcPct val="35000"/>
              </a:spcBef>
              <a:buClr>
                <a:srgbClr val="FF0000"/>
              </a:buClr>
            </a:pPr>
            <a:r>
              <a:rPr lang="en-US" sz="2400"/>
              <a:t>Commission contact person for each objective open in call</a:t>
            </a:r>
          </a:p>
          <a:p>
            <a:pPr marL="457200" indent="-457200">
              <a:lnSpc>
                <a:spcPct val="75000"/>
              </a:lnSpc>
              <a:spcBef>
                <a:spcPct val="45000"/>
              </a:spcBef>
              <a:buClr>
                <a:srgbClr val="FF0000"/>
              </a:buClr>
            </a:pPr>
            <a:r>
              <a:rPr lang="en-US" sz="2400"/>
              <a:t>A help desk for proposers´ questions </a:t>
            </a:r>
          </a:p>
          <a:p>
            <a:pPr marL="457200" indent="-457200">
              <a:lnSpc>
                <a:spcPct val="75000"/>
              </a:lnSpc>
              <a:spcBef>
                <a:spcPct val="45000"/>
              </a:spcBef>
              <a:buClr>
                <a:srgbClr val="FF0000"/>
              </a:buClr>
            </a:pPr>
            <a:r>
              <a:rPr lang="en-US" sz="2400"/>
              <a:t>A help desk for electronic submission problems</a:t>
            </a:r>
          </a:p>
          <a:p>
            <a:pPr marL="457200" indent="-457200">
              <a:lnSpc>
                <a:spcPct val="90000"/>
              </a:lnSpc>
              <a:spcBef>
                <a:spcPct val="40000"/>
              </a:spcBef>
              <a:buClr>
                <a:srgbClr val="FF0000"/>
              </a:buClr>
            </a:pPr>
            <a:r>
              <a:rPr lang="en-US" sz="2400"/>
              <a:t>A network of National Contact Points </a:t>
            </a:r>
          </a:p>
          <a:p>
            <a:pPr marL="457200" indent="-457200">
              <a:buFontTx/>
              <a:buNone/>
            </a:pPr>
            <a:endParaRPr lang="en-GB" sz="1800"/>
          </a:p>
          <a:p>
            <a:pPr marL="457200" indent="-457200">
              <a:buFontTx/>
              <a:buNone/>
            </a:pPr>
            <a:r>
              <a:rPr lang="en-GB" sz="1800"/>
              <a:t>			</a:t>
            </a:r>
            <a:r>
              <a:rPr lang="en-GB" sz="1800">
                <a:hlinkClick r:id="rId3"/>
              </a:rPr>
              <a:t>http://cordis.europa.eu/ist/ncps.htm</a:t>
            </a:r>
            <a:endParaRPr lang="en-GB" sz="1800"/>
          </a:p>
          <a:p>
            <a:pPr marL="457200" indent="-457200">
              <a:buFontTx/>
              <a:buNone/>
            </a:pPr>
            <a:endParaRPr lang="en-GB" sz="1000"/>
          </a:p>
          <a:p>
            <a:pPr marL="457200" indent="-457200">
              <a:lnSpc>
                <a:spcPct val="75000"/>
              </a:lnSpc>
              <a:spcBef>
                <a:spcPct val="35000"/>
              </a:spcBef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(and don’t wait till it’s too late)</a:t>
            </a:r>
            <a:r>
              <a:rPr lang="en-US" sz="2400" u="sng">
                <a:solidFill>
                  <a:srgbClr val="FFFF66"/>
                </a:solidFill>
              </a:rPr>
              <a:t> !</a:t>
            </a:r>
          </a:p>
          <a:p>
            <a:pPr marL="1809750" lvl="3" indent="-381000">
              <a:lnSpc>
                <a:spcPct val="75000"/>
              </a:lnSpc>
              <a:spcBef>
                <a:spcPct val="45000"/>
              </a:spcBef>
              <a:buFontTx/>
              <a:buNone/>
            </a:pPr>
            <a:endParaRPr lang="en-GB" sz="1600">
              <a:solidFill>
                <a:srgbClr val="FFFF66"/>
              </a:solidFill>
            </a:endParaRPr>
          </a:p>
          <a:p>
            <a:pPr marL="457200" indent="-457200">
              <a:lnSpc>
                <a:spcPct val="75000"/>
              </a:lnSpc>
              <a:spcBef>
                <a:spcPct val="35000"/>
              </a:spcBef>
              <a:buFontTx/>
              <a:buNone/>
            </a:pPr>
            <a:endParaRPr lang="en-US" sz="3600">
              <a:solidFill>
                <a:srgbClr val="FFFF66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chemeClr val="tx1"/>
                </a:solidFill>
              </a:rPr>
              <a:t>The Golden Rules</a:t>
            </a:r>
            <a:r>
              <a:rPr lang="en-US" i="1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010400" cy="4759325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z="2400"/>
              <a:t>Scientific and technical quality</a:t>
            </a:r>
          </a:p>
          <a:p>
            <a:pPr lvl="1">
              <a:lnSpc>
                <a:spcPct val="95000"/>
              </a:lnSpc>
            </a:pPr>
            <a:r>
              <a:rPr lang="en-US" sz="2400" i="1">
                <a:solidFill>
                  <a:schemeClr val="bg2"/>
                </a:solidFill>
              </a:rPr>
              <a:t>(S&amp;T excellence)</a:t>
            </a:r>
          </a:p>
          <a:p>
            <a:pPr>
              <a:lnSpc>
                <a:spcPct val="95000"/>
              </a:lnSpc>
            </a:pPr>
            <a:r>
              <a:rPr lang="en-US" sz="2400"/>
              <a:t>Implementation</a:t>
            </a:r>
          </a:p>
          <a:p>
            <a:pPr lvl="1">
              <a:lnSpc>
                <a:spcPct val="95000"/>
              </a:lnSpc>
            </a:pPr>
            <a:r>
              <a:rPr lang="en-US" sz="2400" i="1">
                <a:solidFill>
                  <a:schemeClr val="bg2"/>
                </a:solidFill>
              </a:rPr>
              <a:t>(Quality of the consortium)</a:t>
            </a:r>
          </a:p>
          <a:p>
            <a:pPr lvl="1">
              <a:lnSpc>
                <a:spcPct val="95000"/>
              </a:lnSpc>
            </a:pPr>
            <a:r>
              <a:rPr lang="en-US" sz="2400" i="1">
                <a:solidFill>
                  <a:schemeClr val="bg2"/>
                </a:solidFill>
              </a:rPr>
              <a:t>(Quality of the management)</a:t>
            </a:r>
          </a:p>
          <a:p>
            <a:pPr lvl="1">
              <a:lnSpc>
                <a:spcPct val="95000"/>
              </a:lnSpc>
            </a:pPr>
            <a:r>
              <a:rPr lang="en-US" sz="2400" i="1">
                <a:solidFill>
                  <a:schemeClr val="bg2"/>
                </a:solidFill>
              </a:rPr>
              <a:t>(Mobilisation of the resources)</a:t>
            </a:r>
          </a:p>
          <a:p>
            <a:pPr>
              <a:lnSpc>
                <a:spcPct val="95000"/>
              </a:lnSpc>
            </a:pPr>
            <a:r>
              <a:rPr lang="en-US" sz="2400"/>
              <a:t>Impact</a:t>
            </a:r>
          </a:p>
          <a:p>
            <a:pPr lvl="1">
              <a:lnSpc>
                <a:spcPct val="95000"/>
              </a:lnSpc>
            </a:pPr>
            <a:r>
              <a:rPr lang="en-US" sz="2400" i="1">
                <a:solidFill>
                  <a:schemeClr val="bg2"/>
                </a:solidFill>
              </a:rPr>
              <a:t>(Potential impact)</a:t>
            </a:r>
          </a:p>
          <a:p>
            <a:pPr lvl="1">
              <a:lnSpc>
                <a:spcPct val="95000"/>
              </a:lnSpc>
            </a:pPr>
            <a:r>
              <a:rPr lang="en-US" sz="2400" i="1">
                <a:solidFill>
                  <a:schemeClr val="bg2"/>
                </a:solidFill>
              </a:rPr>
              <a:t>(Relevance)</a:t>
            </a:r>
          </a:p>
          <a:p>
            <a:pPr>
              <a:lnSpc>
                <a:spcPct val="95000"/>
              </a:lnSpc>
              <a:buFontTx/>
              <a:buNone/>
            </a:pPr>
            <a:endParaRPr lang="en-US" sz="2400"/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468313" y="549275"/>
            <a:ext cx="82169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sz="4800" b="1">
                <a:solidFill>
                  <a:schemeClr val="tx2"/>
                </a:solidFill>
              </a:rPr>
              <a:t>Evaluation Criteria : FP6 </a:t>
            </a:r>
            <a:r>
              <a:rPr lang="en-US" sz="4800" b="1">
                <a:solidFill>
                  <a:schemeClr val="tx2"/>
                </a:solidFill>
                <a:sym typeface="Wingdings" pitchFamily="2" charset="2"/>
              </a:rPr>
              <a:t> FP7</a:t>
            </a:r>
            <a:endParaRPr lang="en-US" sz="4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CP – Evaluation criteria</a:t>
            </a:r>
            <a:endParaRPr lang="en-GB" sz="4800" b="1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7632700" cy="4256087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FF0000"/>
                </a:solidFill>
              </a:rPr>
              <a:t>1. Scientific and technical quality</a:t>
            </a:r>
          </a:p>
          <a:p>
            <a:pPr>
              <a:buFontTx/>
              <a:buNone/>
            </a:pPr>
            <a:endParaRPr lang="en-US" sz="1000">
              <a:solidFill>
                <a:srgbClr val="FF0000"/>
              </a:solidFill>
            </a:endParaRPr>
          </a:p>
          <a:p>
            <a:pPr lvl="1"/>
            <a:r>
              <a:rPr lang="en-US" sz="2400"/>
              <a:t>Soundness of  concept, and quality of objectives</a:t>
            </a:r>
          </a:p>
          <a:p>
            <a:pPr lvl="1"/>
            <a:r>
              <a:rPr lang="en-US" sz="2400"/>
              <a:t>Progress beyond the state-of-the-art</a:t>
            </a:r>
          </a:p>
          <a:p>
            <a:pPr lvl="1"/>
            <a:r>
              <a:rPr lang="en-US" sz="2400"/>
              <a:t>Quality and effectiveness of the S &amp; T methodology and associated workplan</a:t>
            </a:r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CP – Evaluation criteria</a:t>
            </a:r>
            <a:endParaRPr lang="en-GB" sz="4800" b="1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7632700" cy="4471987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FF0000"/>
                </a:solidFill>
              </a:rPr>
              <a:t>2. Implementation</a:t>
            </a:r>
          </a:p>
          <a:p>
            <a:endParaRPr lang="en-US" sz="1000"/>
          </a:p>
          <a:p>
            <a:pPr lvl="1"/>
            <a:r>
              <a:rPr lang="en-US" sz="2400"/>
              <a:t>Appropriateness of the management structures and procedures</a:t>
            </a:r>
          </a:p>
          <a:p>
            <a:pPr lvl="1"/>
            <a:r>
              <a:rPr lang="en-US" sz="2400"/>
              <a:t>Quality and relevant experience of the individual participants</a:t>
            </a:r>
          </a:p>
          <a:p>
            <a:pPr lvl="1"/>
            <a:r>
              <a:rPr lang="en-US" sz="2400"/>
              <a:t>Quality of the consortium as a whole (including complementarity, balance)</a:t>
            </a:r>
          </a:p>
          <a:p>
            <a:pPr lvl="1"/>
            <a:r>
              <a:rPr lang="en-US" sz="2400"/>
              <a:t>Appropriate allocation and justification of the resources to be committed (budget, staff, equipment)</a:t>
            </a:r>
          </a:p>
          <a:p>
            <a:pPr lvl="1">
              <a:buFontTx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CP – Evaluation criteria</a:t>
            </a:r>
            <a:endParaRPr lang="en-GB" sz="4800" b="1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7632700" cy="4543425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FF0000"/>
                </a:solidFill>
              </a:rPr>
              <a:t>3. Impact</a:t>
            </a:r>
          </a:p>
          <a:p>
            <a:endParaRPr lang="en-US" sz="1000"/>
          </a:p>
          <a:p>
            <a:pPr lvl="1"/>
            <a:r>
              <a:rPr lang="en-US" sz="2400"/>
              <a:t>Contribution at the European or international level to the expected impacts listed in the workprogramme under the relevant activity</a:t>
            </a:r>
          </a:p>
          <a:p>
            <a:pPr lvl="1"/>
            <a:r>
              <a:rPr lang="en-US" sz="2400"/>
              <a:t>Appropriateness of measures for the dissemination and/or exploitation of project results, and management of intellectual property</a:t>
            </a:r>
          </a:p>
          <a:p>
            <a:pPr lvl="1"/>
            <a:endParaRPr lang="en-US" sz="2400"/>
          </a:p>
          <a:p>
            <a:pPr lvl="1">
              <a:buFontTx/>
              <a:buNone/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02550" cy="1447800"/>
          </a:xfrm>
        </p:spPr>
        <p:txBody>
          <a:bodyPr/>
          <a:lstStyle/>
          <a:p>
            <a:r>
              <a:rPr lang="en-US" sz="4800" b="1"/>
              <a:t> 	NoEs – </a:t>
            </a:r>
            <a:br>
              <a:rPr lang="en-US" sz="4800" b="1"/>
            </a:br>
            <a:r>
              <a:rPr lang="en-US" sz="4800" b="1"/>
              <a:t>Evaluation criteria</a:t>
            </a:r>
            <a:endParaRPr lang="en-GB" sz="4800" b="1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7632700" cy="4256087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FF0000"/>
                </a:solidFill>
              </a:rPr>
              <a:t>Scientific and technical quality</a:t>
            </a:r>
          </a:p>
          <a:p>
            <a:pPr>
              <a:buFontTx/>
              <a:buNone/>
            </a:pPr>
            <a:endParaRPr lang="en-US" sz="1000">
              <a:solidFill>
                <a:srgbClr val="FF0000"/>
              </a:solidFill>
            </a:endParaRPr>
          </a:p>
          <a:p>
            <a:pPr lvl="1"/>
            <a:r>
              <a:rPr lang="en-US" sz="2400"/>
              <a:t>Soundness of  concept, and quality of objectives </a:t>
            </a:r>
          </a:p>
          <a:p>
            <a:pPr lvl="1"/>
            <a:r>
              <a:rPr lang="en-US" sz="2400"/>
              <a:t>Contribution to long term integration of high quality S/T research</a:t>
            </a:r>
          </a:p>
          <a:p>
            <a:pPr lvl="1"/>
            <a:r>
              <a:rPr lang="en-US" sz="2400"/>
              <a:t>Quality and effectiveness of the joint programme of activities and associated workplan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1813</Words>
  <Application>Microsoft PowerPoint</Application>
  <PresentationFormat>Presentación en pantalla (4:3)</PresentationFormat>
  <Paragraphs>623</Paragraphs>
  <Slides>40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1" baseType="lpstr">
      <vt:lpstr>Diseño predeterminado</vt:lpstr>
      <vt:lpstr>Diapositiva 1</vt:lpstr>
      <vt:lpstr>Evaluation</vt:lpstr>
      <vt:lpstr>Evaluation Process</vt:lpstr>
      <vt:lpstr>Eligibility checks</vt:lpstr>
      <vt:lpstr>Diapositiva 5</vt:lpstr>
      <vt:lpstr>CP – Evaluation criteria</vt:lpstr>
      <vt:lpstr>CP – Evaluation criteria</vt:lpstr>
      <vt:lpstr>CP – Evaluation criteria</vt:lpstr>
      <vt:lpstr>  NoEs –  Evaluation criteria</vt:lpstr>
      <vt:lpstr>NoEs –  Evaluation criteria</vt:lpstr>
      <vt:lpstr>NoEs –  Evaluation criteria</vt:lpstr>
      <vt:lpstr> CSAs - Support actions  </vt:lpstr>
      <vt:lpstr>CSAs –  Evaluation criteria</vt:lpstr>
      <vt:lpstr>CSAs –  Evaluation criteria</vt:lpstr>
      <vt:lpstr>  CSAs –  Evaluation criteria  </vt:lpstr>
      <vt:lpstr>Summary: Evaluation criteria  1. Scientific and technical quality</vt:lpstr>
      <vt:lpstr>Summary: Evaluation criteria  2. Implementation</vt:lpstr>
      <vt:lpstr>Summary: Evaluation criteria  3. Impact</vt:lpstr>
      <vt:lpstr>Evaluation criteria  scoring</vt:lpstr>
      <vt:lpstr>The Golden Rules</vt:lpstr>
      <vt:lpstr>The Golden Rules</vt:lpstr>
      <vt:lpstr>The Golden Rules</vt:lpstr>
      <vt:lpstr>The Golden Rules</vt:lpstr>
      <vt:lpstr>S &amp; T Quality</vt:lpstr>
      <vt:lpstr>Implementation: Quality of the consortium</vt:lpstr>
      <vt:lpstr>Implementation: Quality of the management</vt:lpstr>
      <vt:lpstr>Implementation: Mobilisation of resources</vt:lpstr>
      <vt:lpstr>Impact</vt:lpstr>
      <vt:lpstr>The Golden Rules</vt:lpstr>
      <vt:lpstr>Typical Project workplan (man-months)</vt:lpstr>
      <vt:lpstr>The Workpackage that nobody wanted</vt:lpstr>
      <vt:lpstr>The Workpackage that does too much</vt:lpstr>
      <vt:lpstr>The partner who doesn’t know what to do </vt:lpstr>
      <vt:lpstr>The token SME</vt:lpstr>
      <vt:lpstr>..and New Member State </vt:lpstr>
      <vt:lpstr>The well-lead workpackages  which will get results</vt:lpstr>
      <vt:lpstr>When writing your proposal….1</vt:lpstr>
      <vt:lpstr>When writing your proposal….2</vt:lpstr>
      <vt:lpstr>When writing your proposal….3</vt:lpstr>
      <vt:lpstr>The Golden Rules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mmartinlanuza</cp:lastModifiedBy>
  <cp:revision>4</cp:revision>
  <cp:lastPrinted>1601-01-01T00:00:00Z</cp:lastPrinted>
  <dcterms:created xsi:type="dcterms:W3CDTF">1601-01-01T00:00:00Z</dcterms:created>
  <dcterms:modified xsi:type="dcterms:W3CDTF">2008-09-12T13:46:41Z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