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docProps/custom.xml" ContentType="application/vnd.openxmlformats-officedocument.custom-properties+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Default Extension="vml" ContentType="application/vnd.openxmlformats-officedocument.vmlDrawi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8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6" r:id="rId19"/>
    <p:sldId id="277" r:id="rId20"/>
    <p:sldId id="278" r:id="rId21"/>
    <p:sldId id="279" r:id="rId22"/>
    <p:sldId id="280" r:id="rId23"/>
    <p:sldId id="289" r:id="rId24"/>
    <p:sldId id="290" r:id="rId25"/>
    <p:sldId id="287" r:id="rId26"/>
    <p:sldId id="288" r:id="rId27"/>
    <p:sldId id="291" r:id="rId28"/>
    <p:sldId id="292" r:id="rId29"/>
    <p:sldId id="293" r:id="rId3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0" d="100"/>
          <a:sy n="60" d="100"/>
        </p:scale>
        <p:origin x="-60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61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614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61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61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8F28F112-F1BB-49FF-8892-B912B5D71F6E}" type="slidenum">
              <a:rPr lang="es-ES"/>
              <a:pPr/>
              <a:t>‹Nº›</a:t>
            </a:fld>
            <a:endParaRPr lang="es-E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Arial" charset="0"/>
      </a:defRPr>
    </a:lvl1pPr>
    <a:lvl2pPr marL="457200" algn="l" rtl="0" fontAlgn="base">
      <a:spcBef>
        <a:spcPct val="30000"/>
      </a:spcBef>
      <a:spcAft>
        <a:spcPct val="0"/>
      </a:spcAft>
      <a:defRPr sz="1200" kern="1200">
        <a:solidFill>
          <a:schemeClr val="tx1"/>
        </a:solidFill>
        <a:latin typeface="Arial" charset="0"/>
        <a:ea typeface="+mn-ea"/>
        <a:cs typeface="Arial" charset="0"/>
      </a:defRPr>
    </a:lvl2pPr>
    <a:lvl3pPr marL="914400" algn="l" rtl="0" fontAlgn="base">
      <a:spcBef>
        <a:spcPct val="30000"/>
      </a:spcBef>
      <a:spcAft>
        <a:spcPct val="0"/>
      </a:spcAft>
      <a:defRPr sz="1200" kern="1200">
        <a:solidFill>
          <a:schemeClr val="tx1"/>
        </a:solidFill>
        <a:latin typeface="Arial" charset="0"/>
        <a:ea typeface="+mn-ea"/>
        <a:cs typeface="Arial" charset="0"/>
      </a:defRPr>
    </a:lvl3pPr>
    <a:lvl4pPr marL="1371600" algn="l" rtl="0" fontAlgn="base">
      <a:spcBef>
        <a:spcPct val="30000"/>
      </a:spcBef>
      <a:spcAft>
        <a:spcPct val="0"/>
      </a:spcAft>
      <a:defRPr sz="1200" kern="1200">
        <a:solidFill>
          <a:schemeClr val="tx1"/>
        </a:solidFill>
        <a:latin typeface="Arial" charset="0"/>
        <a:ea typeface="+mn-ea"/>
        <a:cs typeface="Arial" charset="0"/>
      </a:defRPr>
    </a:lvl4pPr>
    <a:lvl5pPr marL="1828800" algn="l" rtl="0" fontAlgn="base">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CF4E16F-9D9D-4534-A4DF-F76ECBB32195}" type="slidenum">
              <a:rPr lang="es-ES"/>
              <a:pPr/>
              <a:t>2</a:t>
            </a:fld>
            <a:endParaRPr lang="es-ES"/>
          </a:p>
        </p:txBody>
      </p:sp>
      <p:sp>
        <p:nvSpPr>
          <p:cNvPr id="7170" name="Rectangle 2"/>
          <p:cNvSpPr>
            <a:spLocks noGrp="1" noRot="1" noChangeAspect="1" noChangeArrowheads="1" noTextEdit="1"/>
          </p:cNvSpPr>
          <p:nvPr>
            <p:ph type="sldImg"/>
          </p:nvPr>
        </p:nvSpPr>
        <p:spPr>
          <a:xfrm>
            <a:off x="1144588" y="685800"/>
            <a:ext cx="4572000" cy="3429000"/>
          </a:xfrm>
          <a:ln/>
        </p:spPr>
      </p:sp>
      <p:sp>
        <p:nvSpPr>
          <p:cNvPr id="71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D86DF4E-2F0E-492D-9573-307063546D9A}" type="slidenum">
              <a:rPr lang="es-ES"/>
              <a:pPr/>
              <a:t>12</a:t>
            </a:fld>
            <a:endParaRPr lang="es-ES"/>
          </a:p>
        </p:txBody>
      </p:sp>
      <p:sp>
        <p:nvSpPr>
          <p:cNvPr id="26626" name="Rectangle 2"/>
          <p:cNvSpPr>
            <a:spLocks noGrp="1" noRot="1" noChangeAspect="1" noChangeArrowheads="1" noTextEdit="1"/>
          </p:cNvSpPr>
          <p:nvPr>
            <p:ph type="sldImg"/>
          </p:nvPr>
        </p:nvSpPr>
        <p:spPr>
          <a:xfrm>
            <a:off x="1144588" y="685800"/>
            <a:ext cx="4572000" cy="3429000"/>
          </a:xfrm>
          <a:ln/>
        </p:spPr>
      </p:sp>
      <p:sp>
        <p:nvSpPr>
          <p:cNvPr id="2662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CDEC785-1689-4F6E-99FE-6EE04C143ADC}" type="slidenum">
              <a:rPr lang="es-ES"/>
              <a:pPr/>
              <a:t>13</a:t>
            </a:fld>
            <a:endParaRPr lang="es-ES"/>
          </a:p>
        </p:txBody>
      </p:sp>
      <p:sp>
        <p:nvSpPr>
          <p:cNvPr id="28674" name="Rectangle 2"/>
          <p:cNvSpPr>
            <a:spLocks noGrp="1" noRot="1" noChangeAspect="1" noChangeArrowheads="1" noTextEdit="1"/>
          </p:cNvSpPr>
          <p:nvPr>
            <p:ph type="sldImg"/>
          </p:nvPr>
        </p:nvSpPr>
        <p:spPr>
          <a:xfrm>
            <a:off x="1144588" y="685800"/>
            <a:ext cx="4572000" cy="3429000"/>
          </a:xfrm>
          <a:ln/>
        </p:spPr>
      </p:sp>
      <p:sp>
        <p:nvSpPr>
          <p:cNvPr id="2867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17793D3-D3A5-4785-A793-86601C835E0C}" type="slidenum">
              <a:rPr lang="es-ES"/>
              <a:pPr/>
              <a:t>14</a:t>
            </a:fld>
            <a:endParaRPr lang="es-ES"/>
          </a:p>
        </p:txBody>
      </p:sp>
      <p:sp>
        <p:nvSpPr>
          <p:cNvPr id="30722" name="Rectangle 2"/>
          <p:cNvSpPr>
            <a:spLocks noGrp="1" noRot="1" noChangeAspect="1" noChangeArrowheads="1" noTextEdit="1"/>
          </p:cNvSpPr>
          <p:nvPr>
            <p:ph type="sldImg"/>
          </p:nvPr>
        </p:nvSpPr>
        <p:spPr>
          <a:xfrm>
            <a:off x="1144588" y="685800"/>
            <a:ext cx="4572000" cy="3429000"/>
          </a:xfrm>
          <a:ln/>
        </p:spPr>
      </p:sp>
      <p:sp>
        <p:nvSpPr>
          <p:cNvPr id="3072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1382F0E-C978-48CD-92B9-E987C7820B50}" type="slidenum">
              <a:rPr lang="es-ES"/>
              <a:pPr/>
              <a:t>15</a:t>
            </a:fld>
            <a:endParaRPr lang="es-ES"/>
          </a:p>
        </p:txBody>
      </p:sp>
      <p:sp>
        <p:nvSpPr>
          <p:cNvPr id="32770" name="Rectangle 2"/>
          <p:cNvSpPr>
            <a:spLocks noGrp="1" noRot="1" noChangeAspect="1" noChangeArrowheads="1" noTextEdit="1"/>
          </p:cNvSpPr>
          <p:nvPr>
            <p:ph type="sldImg"/>
          </p:nvPr>
        </p:nvSpPr>
        <p:spPr>
          <a:xfrm>
            <a:off x="1144588" y="685800"/>
            <a:ext cx="4572000" cy="3429000"/>
          </a:xfrm>
          <a:ln/>
        </p:spPr>
      </p:sp>
      <p:sp>
        <p:nvSpPr>
          <p:cNvPr id="3277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465A2F0-854E-4C00-8C97-500638086A0D}" type="slidenum">
              <a:rPr lang="es-ES"/>
              <a:pPr/>
              <a:t>16</a:t>
            </a:fld>
            <a:endParaRPr lang="es-ES"/>
          </a:p>
        </p:txBody>
      </p:sp>
      <p:sp>
        <p:nvSpPr>
          <p:cNvPr id="34818" name="Rectangle 2"/>
          <p:cNvSpPr>
            <a:spLocks noGrp="1" noRot="1" noChangeAspect="1" noChangeArrowheads="1" noTextEdit="1"/>
          </p:cNvSpPr>
          <p:nvPr>
            <p:ph type="sldImg"/>
          </p:nvPr>
        </p:nvSpPr>
        <p:spPr>
          <a:xfrm>
            <a:off x="1144588" y="685800"/>
            <a:ext cx="4572000" cy="3429000"/>
          </a:xfrm>
          <a:ln/>
        </p:spPr>
      </p:sp>
      <p:sp>
        <p:nvSpPr>
          <p:cNvPr id="348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B8A42D0-5E00-4890-9C39-C4788E77D371}" type="slidenum">
              <a:rPr lang="es-ES"/>
              <a:pPr/>
              <a:t>17</a:t>
            </a:fld>
            <a:endParaRPr lang="es-ES"/>
          </a:p>
        </p:txBody>
      </p:sp>
      <p:sp>
        <p:nvSpPr>
          <p:cNvPr id="36866" name="Rectangle 2"/>
          <p:cNvSpPr>
            <a:spLocks noGrp="1" noRot="1" noChangeAspect="1" noChangeArrowheads="1" noTextEdit="1"/>
          </p:cNvSpPr>
          <p:nvPr>
            <p:ph type="sldImg"/>
          </p:nvPr>
        </p:nvSpPr>
        <p:spPr>
          <a:xfrm>
            <a:off x="1144588" y="685800"/>
            <a:ext cx="4572000" cy="3429000"/>
          </a:xfrm>
          <a:ln/>
        </p:spPr>
      </p:sp>
      <p:sp>
        <p:nvSpPr>
          <p:cNvPr id="368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36EA28A-8DA3-4FFD-B502-4DF5E97FC9FC}" type="slidenum">
              <a:rPr lang="es-ES"/>
              <a:pPr/>
              <a:t>18</a:t>
            </a:fld>
            <a:endParaRPr lang="es-ES"/>
          </a:p>
        </p:txBody>
      </p:sp>
      <p:sp>
        <p:nvSpPr>
          <p:cNvPr id="43010" name="Rectangle 2"/>
          <p:cNvSpPr>
            <a:spLocks noGrp="1" noRot="1" noChangeAspect="1" noChangeArrowheads="1" noTextEdit="1"/>
          </p:cNvSpPr>
          <p:nvPr>
            <p:ph type="sldImg"/>
          </p:nvPr>
        </p:nvSpPr>
        <p:spPr>
          <a:xfrm>
            <a:off x="1144588" y="685800"/>
            <a:ext cx="4572000" cy="3429000"/>
          </a:xfrm>
          <a:ln/>
        </p:spPr>
      </p:sp>
      <p:sp>
        <p:nvSpPr>
          <p:cNvPr id="430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3881B8B-6E76-4CDD-A9A9-702868543ED4}" type="slidenum">
              <a:rPr lang="es-ES"/>
              <a:pPr/>
              <a:t>19</a:t>
            </a:fld>
            <a:endParaRPr lang="es-ES"/>
          </a:p>
        </p:txBody>
      </p:sp>
      <p:sp>
        <p:nvSpPr>
          <p:cNvPr id="45058" name="Rectangle 2"/>
          <p:cNvSpPr>
            <a:spLocks noGrp="1" noRot="1" noChangeAspect="1" noChangeArrowheads="1" noTextEdit="1"/>
          </p:cNvSpPr>
          <p:nvPr>
            <p:ph type="sldImg"/>
          </p:nvPr>
        </p:nvSpPr>
        <p:spPr>
          <a:xfrm>
            <a:off x="1144588" y="685800"/>
            <a:ext cx="4572000" cy="3429000"/>
          </a:xfrm>
          <a:ln/>
        </p:spPr>
      </p:sp>
      <p:sp>
        <p:nvSpPr>
          <p:cNvPr id="4505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72E52FF-A2EE-424D-95E9-2C426526B226}" type="slidenum">
              <a:rPr lang="es-ES"/>
              <a:pPr/>
              <a:t>20</a:t>
            </a:fld>
            <a:endParaRPr lang="es-ES"/>
          </a:p>
        </p:txBody>
      </p:sp>
      <p:sp>
        <p:nvSpPr>
          <p:cNvPr id="47106" name="Rectangle 2"/>
          <p:cNvSpPr>
            <a:spLocks noGrp="1" noRot="1" noChangeAspect="1" noChangeArrowheads="1" noTextEdit="1"/>
          </p:cNvSpPr>
          <p:nvPr>
            <p:ph type="sldImg"/>
          </p:nvPr>
        </p:nvSpPr>
        <p:spPr>
          <a:xfrm>
            <a:off x="1144588" y="685800"/>
            <a:ext cx="4572000" cy="3429000"/>
          </a:xfrm>
          <a:ln/>
        </p:spPr>
      </p:sp>
      <p:sp>
        <p:nvSpPr>
          <p:cNvPr id="4710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B430C2E-FAF1-4A5F-8E96-90BA709EF991}" type="slidenum">
              <a:rPr lang="es-ES"/>
              <a:pPr/>
              <a:t>21</a:t>
            </a:fld>
            <a:endParaRPr lang="es-ES"/>
          </a:p>
        </p:txBody>
      </p:sp>
      <p:sp>
        <p:nvSpPr>
          <p:cNvPr id="49154" name="Rectangle 2"/>
          <p:cNvSpPr>
            <a:spLocks noGrp="1" noRot="1" noChangeAspect="1" noChangeArrowheads="1" noTextEdit="1"/>
          </p:cNvSpPr>
          <p:nvPr>
            <p:ph type="sldImg"/>
          </p:nvPr>
        </p:nvSpPr>
        <p:spPr>
          <a:xfrm>
            <a:off x="1144588" y="685800"/>
            <a:ext cx="4572000" cy="3429000"/>
          </a:xfrm>
          <a:ln/>
        </p:spPr>
      </p:sp>
      <p:sp>
        <p:nvSpPr>
          <p:cNvPr id="4915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A92190D-5DF9-4786-8E41-AD2ECA28CF1F}" type="slidenum">
              <a:rPr lang="es-ES"/>
              <a:pPr/>
              <a:t>3</a:t>
            </a:fld>
            <a:endParaRPr lang="es-ES"/>
          </a:p>
        </p:txBody>
      </p:sp>
      <p:sp>
        <p:nvSpPr>
          <p:cNvPr id="9218" name="Rectangle 2"/>
          <p:cNvSpPr>
            <a:spLocks noGrp="1" noRot="1" noChangeAspect="1" noChangeArrowheads="1" noTextEdit="1"/>
          </p:cNvSpPr>
          <p:nvPr>
            <p:ph type="sldImg"/>
          </p:nvPr>
        </p:nvSpPr>
        <p:spPr>
          <a:xfrm>
            <a:off x="1144588" y="685800"/>
            <a:ext cx="4572000" cy="3429000"/>
          </a:xfrm>
          <a:ln/>
        </p:spPr>
      </p:sp>
      <p:sp>
        <p:nvSpPr>
          <p:cNvPr id="921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94714EF-6D21-400C-9F41-5E1B7ED2005F}" type="slidenum">
              <a:rPr lang="es-ES"/>
              <a:pPr/>
              <a:t>22</a:t>
            </a:fld>
            <a:endParaRPr lang="es-ES"/>
          </a:p>
        </p:txBody>
      </p:sp>
      <p:sp>
        <p:nvSpPr>
          <p:cNvPr id="51202" name="Rectangle 2"/>
          <p:cNvSpPr>
            <a:spLocks noGrp="1" noRot="1" noChangeAspect="1" noChangeArrowheads="1" noTextEdit="1"/>
          </p:cNvSpPr>
          <p:nvPr>
            <p:ph type="sldImg"/>
          </p:nvPr>
        </p:nvSpPr>
        <p:spPr>
          <a:xfrm>
            <a:off x="1144588" y="685800"/>
            <a:ext cx="4572000" cy="3429000"/>
          </a:xfrm>
          <a:ln/>
        </p:spPr>
      </p:sp>
      <p:sp>
        <p:nvSpPr>
          <p:cNvPr id="5120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2306C6E-3E89-4549-AF65-2E9AAA471D94}" type="slidenum">
              <a:rPr lang="es-ES"/>
              <a:pPr/>
              <a:t>29</a:t>
            </a:fld>
            <a:endParaRPr lang="es-ES"/>
          </a:p>
        </p:txBody>
      </p:sp>
      <p:sp>
        <p:nvSpPr>
          <p:cNvPr id="68610" name="Rectangle 2"/>
          <p:cNvSpPr>
            <a:spLocks noGrp="1" noRot="1" noChangeAspect="1" noChangeArrowheads="1" noTextEdit="1"/>
          </p:cNvSpPr>
          <p:nvPr>
            <p:ph type="sldImg"/>
          </p:nvPr>
        </p:nvSpPr>
        <p:spPr>
          <a:xfrm>
            <a:off x="1146175" y="687388"/>
            <a:ext cx="4567238" cy="3425825"/>
          </a:xfrm>
          <a:ln w="12700" cap="flat"/>
        </p:spPr>
      </p:sp>
      <p:sp>
        <p:nvSpPr>
          <p:cNvPr id="68611" name="Rectangle 3"/>
          <p:cNvSpPr>
            <a:spLocks noGrp="1" noChangeArrowheads="1"/>
          </p:cNvSpPr>
          <p:nvPr>
            <p:ph type="body" idx="1"/>
          </p:nvPr>
        </p:nvSpPr>
        <p:spPr>
          <a:xfrm>
            <a:off x="914400" y="4343400"/>
            <a:ext cx="5029200" cy="4114800"/>
          </a:xfrm>
          <a:ln/>
        </p:spPr>
        <p:txBody>
          <a:bodyPr lIns="92075" tIns="46038" rIns="92075" bIns="46038"/>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C4F8B48-211A-49BF-91E1-BDF73E0EB1B8}" type="slidenum">
              <a:rPr lang="es-ES"/>
              <a:pPr/>
              <a:t>4</a:t>
            </a:fld>
            <a:endParaRPr lang="es-ES"/>
          </a:p>
        </p:txBody>
      </p:sp>
      <p:sp>
        <p:nvSpPr>
          <p:cNvPr id="11266" name="Rectangle 2"/>
          <p:cNvSpPr>
            <a:spLocks noGrp="1" noRot="1" noChangeAspect="1" noChangeArrowheads="1" noTextEdit="1"/>
          </p:cNvSpPr>
          <p:nvPr>
            <p:ph type="sldImg"/>
          </p:nvPr>
        </p:nvSpPr>
        <p:spPr>
          <a:xfrm>
            <a:off x="1144588" y="685800"/>
            <a:ext cx="4572000" cy="3429000"/>
          </a:xfrm>
          <a:ln/>
        </p:spPr>
      </p:sp>
      <p:sp>
        <p:nvSpPr>
          <p:cNvPr id="1126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3D6ABA-379C-4927-A0AC-4752C6475EE2}" type="slidenum">
              <a:rPr lang="es-ES"/>
              <a:pPr/>
              <a:t>6</a:t>
            </a:fld>
            <a:endParaRPr lang="es-ES"/>
          </a:p>
        </p:txBody>
      </p:sp>
      <p:sp>
        <p:nvSpPr>
          <p:cNvPr id="14338" name="Rectangle 2"/>
          <p:cNvSpPr>
            <a:spLocks noGrp="1" noRot="1" noChangeAspect="1" noChangeArrowheads="1" noTextEdit="1"/>
          </p:cNvSpPr>
          <p:nvPr>
            <p:ph type="sldImg"/>
          </p:nvPr>
        </p:nvSpPr>
        <p:spPr>
          <a:xfrm>
            <a:off x="1144588" y="685800"/>
            <a:ext cx="4572000" cy="3429000"/>
          </a:xfrm>
          <a:ln/>
        </p:spPr>
      </p:sp>
      <p:sp>
        <p:nvSpPr>
          <p:cNvPr id="14339" name="Rectangle 3"/>
          <p:cNvSpPr>
            <a:spLocks noGrp="1" noChangeArrowheads="1"/>
          </p:cNvSpPr>
          <p:nvPr>
            <p:ph type="body" idx="1"/>
          </p:nvPr>
        </p:nvSpPr>
        <p:spPr/>
        <p:txBody>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76E092F-7BDC-450B-8F4D-38D33712ECDF}" type="slidenum">
              <a:rPr lang="es-ES"/>
              <a:pPr/>
              <a:t>7</a:t>
            </a:fld>
            <a:endParaRPr lang="es-ES"/>
          </a:p>
        </p:txBody>
      </p:sp>
      <p:sp>
        <p:nvSpPr>
          <p:cNvPr id="16386" name="Rectangle 2"/>
          <p:cNvSpPr>
            <a:spLocks noGrp="1" noRot="1" noChangeAspect="1" noChangeArrowheads="1" noTextEdit="1"/>
          </p:cNvSpPr>
          <p:nvPr>
            <p:ph type="sldImg"/>
          </p:nvPr>
        </p:nvSpPr>
        <p:spPr>
          <a:xfrm>
            <a:off x="1144588" y="685800"/>
            <a:ext cx="4572000" cy="3429000"/>
          </a:xfrm>
          <a:ln/>
        </p:spPr>
      </p:sp>
      <p:sp>
        <p:nvSpPr>
          <p:cNvPr id="1638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FA5F000-06CC-49B4-A0CB-E0016E33998A}" type="slidenum">
              <a:rPr lang="es-ES"/>
              <a:pPr/>
              <a:t>8</a:t>
            </a:fld>
            <a:endParaRPr lang="es-ES"/>
          </a:p>
        </p:txBody>
      </p:sp>
      <p:sp>
        <p:nvSpPr>
          <p:cNvPr id="18434" name="Rectangle 2"/>
          <p:cNvSpPr>
            <a:spLocks noGrp="1" noRot="1" noChangeAspect="1" noChangeArrowheads="1" noTextEdit="1"/>
          </p:cNvSpPr>
          <p:nvPr>
            <p:ph type="sldImg"/>
          </p:nvPr>
        </p:nvSpPr>
        <p:spPr>
          <a:xfrm>
            <a:off x="1144588" y="685800"/>
            <a:ext cx="4572000" cy="3429000"/>
          </a:xfrm>
          <a:ln/>
        </p:spPr>
      </p:sp>
      <p:sp>
        <p:nvSpPr>
          <p:cNvPr id="1843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159764A-770A-4C37-88E3-3CBB6C127380}" type="slidenum">
              <a:rPr lang="es-ES"/>
              <a:pPr/>
              <a:t>9</a:t>
            </a:fld>
            <a:endParaRPr lang="es-ES"/>
          </a:p>
        </p:txBody>
      </p:sp>
      <p:sp>
        <p:nvSpPr>
          <p:cNvPr id="20482" name="Rectangle 2"/>
          <p:cNvSpPr>
            <a:spLocks noGrp="1" noRot="1" noChangeAspect="1" noChangeArrowheads="1" noTextEdit="1"/>
          </p:cNvSpPr>
          <p:nvPr>
            <p:ph type="sldImg"/>
          </p:nvPr>
        </p:nvSpPr>
        <p:spPr>
          <a:xfrm>
            <a:off x="1144588" y="685800"/>
            <a:ext cx="4572000" cy="3429000"/>
          </a:xfrm>
          <a:ln/>
        </p:spPr>
      </p:sp>
      <p:sp>
        <p:nvSpPr>
          <p:cNvPr id="2048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AB4C84A-8F6C-47C0-8CC0-C1CC19175F42}" type="slidenum">
              <a:rPr lang="es-ES"/>
              <a:pPr/>
              <a:t>10</a:t>
            </a:fld>
            <a:endParaRPr lang="es-ES"/>
          </a:p>
        </p:txBody>
      </p:sp>
      <p:sp>
        <p:nvSpPr>
          <p:cNvPr id="22530" name="Rectangle 2"/>
          <p:cNvSpPr>
            <a:spLocks noGrp="1" noRot="1" noChangeAspect="1" noChangeArrowheads="1" noTextEdit="1"/>
          </p:cNvSpPr>
          <p:nvPr>
            <p:ph type="sldImg"/>
          </p:nvPr>
        </p:nvSpPr>
        <p:spPr>
          <a:xfrm>
            <a:off x="1144588" y="685800"/>
            <a:ext cx="4572000" cy="3429000"/>
          </a:xfrm>
          <a:ln/>
        </p:spPr>
      </p:sp>
      <p:sp>
        <p:nvSpPr>
          <p:cNvPr id="2253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2670271-27EF-4255-B9A0-96E676CB4999}" type="slidenum">
              <a:rPr lang="es-ES"/>
              <a:pPr/>
              <a:t>11</a:t>
            </a:fld>
            <a:endParaRPr lang="es-ES"/>
          </a:p>
        </p:txBody>
      </p:sp>
      <p:sp>
        <p:nvSpPr>
          <p:cNvPr id="24578" name="Rectangle 2"/>
          <p:cNvSpPr>
            <a:spLocks noGrp="1" noRot="1" noChangeAspect="1" noChangeArrowheads="1" noTextEdit="1"/>
          </p:cNvSpPr>
          <p:nvPr>
            <p:ph type="sldImg"/>
          </p:nvPr>
        </p:nvSpPr>
        <p:spPr>
          <a:xfrm>
            <a:off x="1144588" y="685800"/>
            <a:ext cx="4572000" cy="3429000"/>
          </a:xfrm>
          <a:ln/>
        </p:spPr>
      </p:sp>
      <p:sp>
        <p:nvSpPr>
          <p:cNvPr id="24579"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n-GB"/>
          </a:p>
        </p:txBody>
      </p:sp>
      <p:sp>
        <p:nvSpPr>
          <p:cNvPr id="3" name="2 Subtítulo"/>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s-ES" smtClean="0"/>
              <a:t>Haga clic para modificar el estilo de subtítulo del patrón</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C3A1A5C9-2F32-43A8-BB86-274512F7CF45}" type="slidenum">
              <a:rPr lang="es-ES"/>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DD2491B5-EB42-48CD-936D-5BDC69BF718A}" type="slidenum">
              <a:rPr lang="es-ES"/>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n-GB"/>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1EBF7B6E-BFB5-4EF5-BF51-5CCCAB259935}" type="slidenum">
              <a:rPr lang="es-ES"/>
              <a:pPr/>
              <a:t>‹Nº›</a:t>
            </a:fld>
            <a:endParaRPr lang="es-E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ítulo, text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p:spPr>
        <p:txBody>
          <a:bodyPr/>
          <a:lstStyle/>
          <a:p>
            <a:r>
              <a:rPr lang="es-ES" smtClean="0"/>
              <a:t>Haga clic para modificar el estilo de título del patrón</a:t>
            </a:r>
            <a:endParaRPr lang="en-GB"/>
          </a:p>
        </p:txBody>
      </p:sp>
      <p:sp>
        <p:nvSpPr>
          <p:cNvPr id="3" name="2 Marcador de texto"/>
          <p:cNvSpPr>
            <a:spLocks noGrp="1"/>
          </p:cNvSpPr>
          <p:nvPr>
            <p:ph type="body"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a:xfrm>
            <a:off x="457200" y="6245225"/>
            <a:ext cx="2133600" cy="476250"/>
          </a:xfrm>
        </p:spPr>
        <p:txBody>
          <a:bodyPr/>
          <a:lstStyle>
            <a:lvl1pPr>
              <a:defRPr/>
            </a:lvl1pPr>
          </a:lstStyle>
          <a:p>
            <a:endParaRPr lang="es-ES"/>
          </a:p>
        </p:txBody>
      </p:sp>
      <p:sp>
        <p:nvSpPr>
          <p:cNvPr id="6" name="5 Marcador de pie de página"/>
          <p:cNvSpPr>
            <a:spLocks noGrp="1"/>
          </p:cNvSpPr>
          <p:nvPr>
            <p:ph type="ftr" sz="quarter" idx="11"/>
          </p:nvPr>
        </p:nvSpPr>
        <p:spPr>
          <a:xfrm>
            <a:off x="3124200" y="6245225"/>
            <a:ext cx="2895600" cy="476250"/>
          </a:xfrm>
        </p:spPr>
        <p:txBody>
          <a:bodyPr/>
          <a:lstStyle>
            <a:lvl1pPr>
              <a:defRPr/>
            </a:lvl1pPr>
          </a:lstStyle>
          <a:p>
            <a:endParaRPr lang="es-ES"/>
          </a:p>
        </p:txBody>
      </p:sp>
      <p:sp>
        <p:nvSpPr>
          <p:cNvPr id="7" name="6 Marcador de número de diapositiva"/>
          <p:cNvSpPr>
            <a:spLocks noGrp="1"/>
          </p:cNvSpPr>
          <p:nvPr>
            <p:ph type="sldNum" sz="quarter" idx="12"/>
          </p:nvPr>
        </p:nvSpPr>
        <p:spPr>
          <a:xfrm>
            <a:off x="6553200" y="6245225"/>
            <a:ext cx="2133600" cy="476250"/>
          </a:xfrm>
        </p:spPr>
        <p:txBody>
          <a:bodyPr/>
          <a:lstStyle>
            <a:lvl1pPr>
              <a:defRPr/>
            </a:lvl1pPr>
          </a:lstStyle>
          <a:p>
            <a:fld id="{28EE426D-7407-4B72-8006-334C5CC15FD7}" type="slidenum">
              <a:rPr lang="es-ES"/>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FCD666B7-4F07-49E4-B9EC-5F87F936D49C}" type="slidenum">
              <a:rPr lang="es-ES"/>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endParaRPr lang="es-ES"/>
          </a:p>
        </p:txBody>
      </p:sp>
      <p:sp>
        <p:nvSpPr>
          <p:cNvPr id="5" name="4 Marcador de pie de página"/>
          <p:cNvSpPr>
            <a:spLocks noGrp="1"/>
          </p:cNvSpPr>
          <p:nvPr>
            <p:ph type="ftr" sz="quarter" idx="11"/>
          </p:nvPr>
        </p:nvSpPr>
        <p:spPr/>
        <p:txBody>
          <a:bodyPr/>
          <a:lstStyle>
            <a:lvl1pPr>
              <a:defRPr/>
            </a:lvl1pPr>
          </a:lstStyle>
          <a:p>
            <a:endParaRPr lang="es-ES"/>
          </a:p>
        </p:txBody>
      </p:sp>
      <p:sp>
        <p:nvSpPr>
          <p:cNvPr id="6" name="5 Marcador de número de diapositiva"/>
          <p:cNvSpPr>
            <a:spLocks noGrp="1"/>
          </p:cNvSpPr>
          <p:nvPr>
            <p:ph type="sldNum" sz="quarter" idx="12"/>
          </p:nvPr>
        </p:nvSpPr>
        <p:spPr/>
        <p:txBody>
          <a:bodyPr/>
          <a:lstStyle>
            <a:lvl1pPr>
              <a:defRPr/>
            </a:lvl1pPr>
          </a:lstStyle>
          <a:p>
            <a:fld id="{AB5193A8-DCBB-4935-979D-53C8B2AE05C0}" type="slidenum">
              <a:rPr lang="es-ES"/>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50006E74-0559-4003-850D-CFD60946B22F}" type="slidenum">
              <a:rPr lang="es-ES"/>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n-GB"/>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7" name="6 Marcador de fecha"/>
          <p:cNvSpPr>
            <a:spLocks noGrp="1"/>
          </p:cNvSpPr>
          <p:nvPr>
            <p:ph type="dt" sz="half" idx="10"/>
          </p:nvPr>
        </p:nvSpPr>
        <p:spPr/>
        <p:txBody>
          <a:bodyPr/>
          <a:lstStyle>
            <a:lvl1pPr>
              <a:defRPr/>
            </a:lvl1pPr>
          </a:lstStyle>
          <a:p>
            <a:endParaRPr lang="es-ES"/>
          </a:p>
        </p:txBody>
      </p:sp>
      <p:sp>
        <p:nvSpPr>
          <p:cNvPr id="8" name="7 Marcador de pie de página"/>
          <p:cNvSpPr>
            <a:spLocks noGrp="1"/>
          </p:cNvSpPr>
          <p:nvPr>
            <p:ph type="ftr" sz="quarter" idx="11"/>
          </p:nvPr>
        </p:nvSpPr>
        <p:spPr/>
        <p:txBody>
          <a:bodyPr/>
          <a:lstStyle>
            <a:lvl1pPr>
              <a:defRPr/>
            </a:lvl1pPr>
          </a:lstStyle>
          <a:p>
            <a:endParaRPr lang="es-ES"/>
          </a:p>
        </p:txBody>
      </p:sp>
      <p:sp>
        <p:nvSpPr>
          <p:cNvPr id="9" name="8 Marcador de número de diapositiva"/>
          <p:cNvSpPr>
            <a:spLocks noGrp="1"/>
          </p:cNvSpPr>
          <p:nvPr>
            <p:ph type="sldNum" sz="quarter" idx="12"/>
          </p:nvPr>
        </p:nvSpPr>
        <p:spPr/>
        <p:txBody>
          <a:bodyPr/>
          <a:lstStyle>
            <a:lvl1pPr>
              <a:defRPr/>
            </a:lvl1pPr>
          </a:lstStyle>
          <a:p>
            <a:fld id="{E7DF3967-FE07-4D92-B044-825BBDDD416E}" type="slidenum">
              <a:rPr lang="es-ES"/>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GB"/>
          </a:p>
        </p:txBody>
      </p:sp>
      <p:sp>
        <p:nvSpPr>
          <p:cNvPr id="3" name="2 Marcador de fecha"/>
          <p:cNvSpPr>
            <a:spLocks noGrp="1"/>
          </p:cNvSpPr>
          <p:nvPr>
            <p:ph type="dt" sz="half" idx="10"/>
          </p:nvPr>
        </p:nvSpPr>
        <p:spPr/>
        <p:txBody>
          <a:bodyPr/>
          <a:lstStyle>
            <a:lvl1pPr>
              <a:defRPr/>
            </a:lvl1pPr>
          </a:lstStyle>
          <a:p>
            <a:endParaRPr lang="es-ES"/>
          </a:p>
        </p:txBody>
      </p:sp>
      <p:sp>
        <p:nvSpPr>
          <p:cNvPr id="4" name="3 Marcador de pie de página"/>
          <p:cNvSpPr>
            <a:spLocks noGrp="1"/>
          </p:cNvSpPr>
          <p:nvPr>
            <p:ph type="ftr" sz="quarter" idx="11"/>
          </p:nvPr>
        </p:nvSpPr>
        <p:spPr/>
        <p:txBody>
          <a:bodyPr/>
          <a:lstStyle>
            <a:lvl1pPr>
              <a:defRPr/>
            </a:lvl1pPr>
          </a:lstStyle>
          <a:p>
            <a:endParaRPr lang="es-ES"/>
          </a:p>
        </p:txBody>
      </p:sp>
      <p:sp>
        <p:nvSpPr>
          <p:cNvPr id="5" name="4 Marcador de número de diapositiva"/>
          <p:cNvSpPr>
            <a:spLocks noGrp="1"/>
          </p:cNvSpPr>
          <p:nvPr>
            <p:ph type="sldNum" sz="quarter" idx="12"/>
          </p:nvPr>
        </p:nvSpPr>
        <p:spPr/>
        <p:txBody>
          <a:bodyPr/>
          <a:lstStyle>
            <a:lvl1pPr>
              <a:defRPr/>
            </a:lvl1pPr>
          </a:lstStyle>
          <a:p>
            <a:fld id="{DE9D696E-5B1C-42FF-A32A-02E563E75198}" type="slidenum">
              <a:rPr lang="es-ES"/>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lvl1pPr>
              <a:defRPr/>
            </a:lvl1pPr>
          </a:lstStyle>
          <a:p>
            <a:endParaRPr lang="es-ES"/>
          </a:p>
        </p:txBody>
      </p:sp>
      <p:sp>
        <p:nvSpPr>
          <p:cNvPr id="3" name="2 Marcador de pie de página"/>
          <p:cNvSpPr>
            <a:spLocks noGrp="1"/>
          </p:cNvSpPr>
          <p:nvPr>
            <p:ph type="ftr" sz="quarter" idx="11"/>
          </p:nvPr>
        </p:nvSpPr>
        <p:spPr/>
        <p:txBody>
          <a:bodyPr/>
          <a:lstStyle>
            <a:lvl1pPr>
              <a:defRPr/>
            </a:lvl1pPr>
          </a:lstStyle>
          <a:p>
            <a:endParaRPr lang="es-ES"/>
          </a:p>
        </p:txBody>
      </p:sp>
      <p:sp>
        <p:nvSpPr>
          <p:cNvPr id="4" name="3 Marcador de número de diapositiva"/>
          <p:cNvSpPr>
            <a:spLocks noGrp="1"/>
          </p:cNvSpPr>
          <p:nvPr>
            <p:ph type="sldNum" sz="quarter" idx="12"/>
          </p:nvPr>
        </p:nvSpPr>
        <p:spPr/>
        <p:txBody>
          <a:bodyPr/>
          <a:lstStyle>
            <a:lvl1pPr>
              <a:defRPr/>
            </a:lvl1pPr>
          </a:lstStyle>
          <a:p>
            <a:fld id="{A5C4E096-B317-4C01-B102-C3B21CC69B03}" type="slidenum">
              <a:rPr lang="es-ES"/>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n-GB"/>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GB"/>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1B09FE3E-92C8-4C8B-998F-FB10F9EEBBA1}" type="slidenum">
              <a:rPr lang="es-ES"/>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n-GB"/>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lvl1pPr>
              <a:defRPr/>
            </a:lvl1pPr>
          </a:lstStyle>
          <a:p>
            <a:endParaRPr lang="es-ES"/>
          </a:p>
        </p:txBody>
      </p:sp>
      <p:sp>
        <p:nvSpPr>
          <p:cNvPr id="6" name="5 Marcador de pie de página"/>
          <p:cNvSpPr>
            <a:spLocks noGrp="1"/>
          </p:cNvSpPr>
          <p:nvPr>
            <p:ph type="ftr" sz="quarter" idx="11"/>
          </p:nvPr>
        </p:nvSpPr>
        <p:spPr/>
        <p:txBody>
          <a:bodyPr/>
          <a:lstStyle>
            <a:lvl1pPr>
              <a:defRPr/>
            </a:lvl1pPr>
          </a:lstStyle>
          <a:p>
            <a:endParaRPr lang="es-ES"/>
          </a:p>
        </p:txBody>
      </p:sp>
      <p:sp>
        <p:nvSpPr>
          <p:cNvPr id="7" name="6 Marcador de número de diapositiva"/>
          <p:cNvSpPr>
            <a:spLocks noGrp="1"/>
          </p:cNvSpPr>
          <p:nvPr>
            <p:ph type="sldNum" sz="quarter" idx="12"/>
          </p:nvPr>
        </p:nvSpPr>
        <p:spPr/>
        <p:txBody>
          <a:bodyPr/>
          <a:lstStyle>
            <a:lvl1pPr>
              <a:defRPr/>
            </a:lvl1pPr>
          </a:lstStyle>
          <a:p>
            <a:fld id="{30437E12-ADD4-401C-8C89-37771DD0D32F}" type="slidenum">
              <a:rPr lang="es-ES"/>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A3BA0083-2921-4594-871A-92A960EF136E}" type="slidenum">
              <a:rPr lang="es-ES"/>
              <a:pPr/>
              <a:t>‹Nº›</a:t>
            </a:fld>
            <a:endParaRPr lang="es-ES"/>
          </a:p>
        </p:txBody>
      </p:sp>
      <p:sp>
        <p:nvSpPr>
          <p:cNvPr id="1031" name="Line 7"/>
          <p:cNvSpPr>
            <a:spLocks noChangeShapeType="1"/>
          </p:cNvSpPr>
          <p:nvPr userDrawn="1"/>
        </p:nvSpPr>
        <p:spPr bwMode="auto">
          <a:xfrm>
            <a:off x="155575" y="6259513"/>
            <a:ext cx="8567738" cy="0"/>
          </a:xfrm>
          <a:prstGeom prst="line">
            <a:avLst/>
          </a:prstGeom>
          <a:noFill/>
          <a:ln w="9525">
            <a:solidFill>
              <a:srgbClr val="FF3300"/>
            </a:solidFill>
            <a:round/>
            <a:headEnd/>
            <a:tailEnd/>
          </a:ln>
          <a:effectLst/>
        </p:spPr>
        <p:txBody>
          <a:bodyPr wrap="none" anchor="ctr"/>
          <a:lstStyle/>
          <a:p>
            <a:endParaRPr lang="en-GB"/>
          </a:p>
        </p:txBody>
      </p:sp>
      <p:sp>
        <p:nvSpPr>
          <p:cNvPr id="1032" name="Text Box 8"/>
          <p:cNvSpPr txBox="1">
            <a:spLocks noChangeArrowheads="1"/>
          </p:cNvSpPr>
          <p:nvPr userDrawn="1"/>
        </p:nvSpPr>
        <p:spPr bwMode="auto">
          <a:xfrm>
            <a:off x="7307263" y="6053138"/>
            <a:ext cx="1501775" cy="228600"/>
          </a:xfrm>
          <a:prstGeom prst="rect">
            <a:avLst/>
          </a:prstGeom>
          <a:noFill/>
          <a:ln w="9525">
            <a:noFill/>
            <a:miter lim="800000"/>
            <a:headEnd/>
            <a:tailEnd/>
          </a:ln>
          <a:effectLst/>
        </p:spPr>
        <p:txBody>
          <a:bodyPr>
            <a:spAutoFit/>
          </a:bodyPr>
          <a:lstStyle/>
          <a:p>
            <a:pPr algn="r">
              <a:spcBef>
                <a:spcPct val="50000"/>
              </a:spcBef>
            </a:pPr>
            <a:r>
              <a:rPr lang="es-ES" sz="900">
                <a:solidFill>
                  <a:srgbClr val="969696"/>
                </a:solidFill>
                <a:effectLst>
                  <a:outerShdw blurRad="38100" dist="38100" dir="2700000" algn="tl">
                    <a:srgbClr val="C0C0C0"/>
                  </a:outerShdw>
                </a:effectLst>
                <a:latin typeface="Verdana" pitchFamily="34" charset="0"/>
              </a:rPr>
              <a:t>www.aetic.es</a:t>
            </a:r>
          </a:p>
        </p:txBody>
      </p:sp>
      <p:sp>
        <p:nvSpPr>
          <p:cNvPr id="1033" name="Text Box 9"/>
          <p:cNvSpPr txBox="1">
            <a:spLocks noChangeArrowheads="1"/>
          </p:cNvSpPr>
          <p:nvPr userDrawn="1"/>
        </p:nvSpPr>
        <p:spPr bwMode="auto">
          <a:xfrm>
            <a:off x="1379538" y="6240463"/>
            <a:ext cx="5951537" cy="228600"/>
          </a:xfrm>
          <a:prstGeom prst="rect">
            <a:avLst/>
          </a:prstGeom>
          <a:noFill/>
          <a:ln w="9525">
            <a:noFill/>
            <a:miter lim="800000"/>
            <a:headEnd/>
            <a:tailEnd/>
          </a:ln>
          <a:effectLst/>
        </p:spPr>
        <p:txBody>
          <a:bodyPr>
            <a:spAutoFit/>
          </a:bodyPr>
          <a:lstStyle/>
          <a:p>
            <a:pPr algn="ctr">
              <a:spcBef>
                <a:spcPct val="50000"/>
              </a:spcBef>
            </a:pPr>
            <a:r>
              <a:rPr lang="es-ES_tradnl" sz="900">
                <a:solidFill>
                  <a:srgbClr val="969696"/>
                </a:solidFill>
                <a:effectLst>
                  <a:outerShdw blurRad="38100" dist="38100" dir="2700000" algn="tl">
                    <a:srgbClr val="C0C0C0"/>
                  </a:outerShdw>
                </a:effectLst>
                <a:latin typeface="Trebuchet MS" pitchFamily="34" charset="0"/>
              </a:rPr>
              <a:t>Oficina AproTECH de AETIC: Información y asesoramiento en la preparación de propuestas de I+D+I</a:t>
            </a:r>
            <a:endParaRPr lang="es-ES" sz="2400">
              <a:solidFill>
                <a:srgbClr val="990000"/>
              </a:solidFill>
              <a:effectLst>
                <a:outerShdw blurRad="38100" dist="38100" dir="2700000" algn="tl">
                  <a:srgbClr val="C0C0C0"/>
                </a:outerShdw>
              </a:effectLst>
              <a:latin typeface="Trebuchet MS" pitchFamily="34" charset="0"/>
            </a:endParaRPr>
          </a:p>
        </p:txBody>
      </p:sp>
      <p:pic>
        <p:nvPicPr>
          <p:cNvPr id="1034" name="Picture 10" descr="A_transparencia"/>
          <p:cNvPicPr>
            <a:picLocks noChangeAspect="1" noChangeArrowheads="1"/>
          </p:cNvPicPr>
          <p:nvPr userDrawn="1"/>
        </p:nvPicPr>
        <p:blipFill>
          <a:blip r:embed="rId14"/>
          <a:srcRect/>
          <a:stretch>
            <a:fillRect/>
          </a:stretch>
        </p:blipFill>
        <p:spPr bwMode="auto">
          <a:xfrm>
            <a:off x="4343400" y="3429000"/>
            <a:ext cx="4616450" cy="2563813"/>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cs typeface="Arial" charset="0"/>
        </a:defRPr>
      </a:lvl2pPr>
      <a:lvl3pPr algn="ctr" rtl="0" fontAlgn="base">
        <a:spcBef>
          <a:spcPct val="0"/>
        </a:spcBef>
        <a:spcAft>
          <a:spcPct val="0"/>
        </a:spcAft>
        <a:defRPr sz="4400">
          <a:solidFill>
            <a:schemeClr val="tx2"/>
          </a:solidFill>
          <a:latin typeface="Arial" charset="0"/>
          <a:cs typeface="Arial" charset="0"/>
        </a:defRPr>
      </a:lvl3pPr>
      <a:lvl4pPr algn="ctr" rtl="0" fontAlgn="base">
        <a:spcBef>
          <a:spcPct val="0"/>
        </a:spcBef>
        <a:spcAft>
          <a:spcPct val="0"/>
        </a:spcAft>
        <a:defRPr sz="4400">
          <a:solidFill>
            <a:schemeClr val="tx2"/>
          </a:solidFill>
          <a:latin typeface="Arial" charset="0"/>
          <a:cs typeface="Arial" charset="0"/>
        </a:defRPr>
      </a:lvl4pPr>
      <a:lvl5pPr algn="ctr" rtl="0" fontAlgn="base">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http://english.ivsz.hu/SysRes/ITCTrainSkin/itctrainlogo.jp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cordis.europa.eu/" TargetMode="Externa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hyperlink" Target="http://cordis.europa.eu/mariecurie-actions/" TargetMode="External"/><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Documento_de_Microsoft_Office_Word_97-20031.doc"/></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ext Box 2"/>
          <p:cNvSpPr txBox="1">
            <a:spLocks noChangeArrowheads="1"/>
          </p:cNvSpPr>
          <p:nvPr/>
        </p:nvSpPr>
        <p:spPr bwMode="auto">
          <a:xfrm>
            <a:off x="884238" y="3130550"/>
            <a:ext cx="7178675" cy="2014538"/>
          </a:xfrm>
          <a:prstGeom prst="rect">
            <a:avLst/>
          </a:prstGeom>
          <a:noFill/>
          <a:ln w="9525">
            <a:noFill/>
            <a:miter lim="800000"/>
            <a:headEnd/>
            <a:tailEnd/>
          </a:ln>
          <a:effectLst/>
        </p:spPr>
        <p:txBody>
          <a:bodyPr>
            <a:spAutoFit/>
          </a:bodyPr>
          <a:lstStyle/>
          <a:p>
            <a:pPr algn="ctr">
              <a:spcBef>
                <a:spcPct val="50000"/>
              </a:spcBef>
            </a:pPr>
            <a:r>
              <a:rPr lang="en-US" sz="3600" b="1" i="1">
                <a:solidFill>
                  <a:srgbClr val="000066"/>
                </a:solidFill>
                <a:effectLst>
                  <a:outerShdw blurRad="38100" dist="38100" dir="2700000" algn="tl">
                    <a:srgbClr val="C0C0C0"/>
                  </a:outerShdw>
                </a:effectLst>
                <a:latin typeface="Trebuchet MS" pitchFamily="34" charset="0"/>
              </a:rPr>
              <a:t>The structure of the FP7: </a:t>
            </a:r>
          </a:p>
          <a:p>
            <a:pPr algn="ctr">
              <a:spcBef>
                <a:spcPct val="50000"/>
              </a:spcBef>
            </a:pPr>
            <a:r>
              <a:rPr lang="en-US" sz="3600" b="1" i="1">
                <a:solidFill>
                  <a:srgbClr val="000066"/>
                </a:solidFill>
                <a:effectLst>
                  <a:outerShdw blurRad="38100" dist="38100" dir="2700000" algn="tl">
                    <a:srgbClr val="C0C0C0"/>
                  </a:outerShdw>
                </a:effectLst>
                <a:latin typeface="Trebuchet MS" pitchFamily="34" charset="0"/>
              </a:rPr>
              <a:t>Funding schemes, Instruments, Calls, Timing</a:t>
            </a:r>
            <a:endParaRPr lang="es-ES" sz="3600" b="1" i="1">
              <a:solidFill>
                <a:srgbClr val="000066"/>
              </a:solidFill>
              <a:effectLst>
                <a:outerShdw blurRad="38100" dist="38100" dir="2700000" algn="tl">
                  <a:srgbClr val="C0C0C0"/>
                </a:outerShdw>
              </a:effectLst>
              <a:latin typeface="Trebuchet MS" pitchFamily="34" charset="0"/>
            </a:endParaRPr>
          </a:p>
        </p:txBody>
      </p:sp>
      <p:pic>
        <p:nvPicPr>
          <p:cNvPr id="60419" name="Picture 3" descr="logo aetic(RGB)"/>
          <p:cNvPicPr>
            <a:picLocks noChangeAspect="1" noChangeArrowheads="1"/>
          </p:cNvPicPr>
          <p:nvPr/>
        </p:nvPicPr>
        <p:blipFill>
          <a:blip r:embed="rId2"/>
          <a:srcRect/>
          <a:stretch>
            <a:fillRect/>
          </a:stretch>
        </p:blipFill>
        <p:spPr bwMode="auto">
          <a:xfrm>
            <a:off x="619125" y="661988"/>
            <a:ext cx="3487738" cy="1570037"/>
          </a:xfrm>
          <a:prstGeom prst="rect">
            <a:avLst/>
          </a:prstGeom>
          <a:noFill/>
        </p:spPr>
      </p:pic>
      <p:sp>
        <p:nvSpPr>
          <p:cNvPr id="116739" name="Rectangle 3"/>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GB"/>
          </a:p>
        </p:txBody>
      </p:sp>
      <p:pic>
        <p:nvPicPr>
          <p:cNvPr id="116738" name="Picture 2" descr="ITCTrain"/>
          <p:cNvPicPr>
            <a:picLocks noChangeAspect="1" noChangeArrowheads="1"/>
          </p:cNvPicPr>
          <p:nvPr/>
        </p:nvPicPr>
        <p:blipFill>
          <a:blip r:embed="rId3" r:link="rId4"/>
          <a:srcRect/>
          <a:stretch>
            <a:fillRect/>
          </a:stretch>
        </p:blipFill>
        <p:spPr bwMode="auto">
          <a:xfrm>
            <a:off x="6477000" y="228600"/>
            <a:ext cx="2152650" cy="6858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body" idx="1"/>
          </p:nvPr>
        </p:nvSpPr>
        <p:spPr>
          <a:xfrm>
            <a:off x="457200" y="1600200"/>
            <a:ext cx="8229600" cy="4997450"/>
          </a:xfrm>
        </p:spPr>
        <p:txBody>
          <a:bodyPr/>
          <a:lstStyle/>
          <a:p>
            <a:r>
              <a:rPr lang="en-US" sz="2000">
                <a:solidFill>
                  <a:schemeClr val="accent2"/>
                </a:solidFill>
              </a:rPr>
              <a:t>Excellent research projects and networks</a:t>
            </a:r>
            <a:r>
              <a:rPr lang="en-US" sz="2000"/>
              <a:t> which are able to attract researchers and investments from Europe and the entire world.</a:t>
            </a:r>
          </a:p>
          <a:p>
            <a:pPr>
              <a:buFontTx/>
              <a:buNone/>
            </a:pPr>
            <a:endParaRPr lang="en-US" sz="2000"/>
          </a:p>
          <a:p>
            <a:r>
              <a:rPr lang="en-US" sz="2000"/>
              <a:t>More </a:t>
            </a:r>
            <a:r>
              <a:rPr lang="en-US" sz="2000">
                <a:solidFill>
                  <a:schemeClr val="accent2"/>
                </a:solidFill>
              </a:rPr>
              <a:t>support on small groups of partners</a:t>
            </a:r>
            <a:r>
              <a:rPr lang="en-US" sz="2000"/>
              <a:t> as compared with FP6.</a:t>
            </a:r>
          </a:p>
          <a:p>
            <a:endParaRPr lang="en-US" sz="2000"/>
          </a:p>
          <a:p>
            <a:r>
              <a:rPr lang="en-US" sz="2000"/>
              <a:t>Need for </a:t>
            </a:r>
            <a:r>
              <a:rPr lang="en-US" sz="2000">
                <a:solidFill>
                  <a:srgbClr val="990000"/>
                </a:solidFill>
              </a:rPr>
              <a:t>consortium agreement (CA)</a:t>
            </a:r>
            <a:r>
              <a:rPr lang="en-US" sz="2000"/>
              <a:t>. </a:t>
            </a:r>
          </a:p>
          <a:p>
            <a:endParaRPr lang="en-US" sz="2000"/>
          </a:p>
          <a:p>
            <a:r>
              <a:rPr lang="en-US" sz="2000">
                <a:solidFill>
                  <a:srgbClr val="990000"/>
                </a:solidFill>
              </a:rPr>
              <a:t>Funding Schemes</a:t>
            </a:r>
            <a:r>
              <a:rPr lang="en-US" sz="2000"/>
              <a:t>: </a:t>
            </a:r>
          </a:p>
          <a:p>
            <a:pPr lvl="1">
              <a:lnSpc>
                <a:spcPct val="120000"/>
              </a:lnSpc>
            </a:pPr>
            <a:r>
              <a:rPr lang="en-US" sz="1800"/>
              <a:t>Collaborative research projects</a:t>
            </a:r>
          </a:p>
          <a:p>
            <a:pPr lvl="1"/>
            <a:r>
              <a:rPr lang="en-US" sz="1800"/>
              <a:t>Excellence networks</a:t>
            </a:r>
          </a:p>
          <a:p>
            <a:pPr lvl="1"/>
            <a:r>
              <a:rPr lang="en-US" sz="1800"/>
              <a:t>Support/Coordination Actions</a:t>
            </a:r>
          </a:p>
          <a:p>
            <a:pPr lvl="1">
              <a:buFontTx/>
              <a:buNone/>
            </a:pPr>
            <a:endParaRPr lang="en-US" sz="1800"/>
          </a:p>
        </p:txBody>
      </p:sp>
      <p:sp>
        <p:nvSpPr>
          <p:cNvPr id="21507" name="Rectangle 3"/>
          <p:cNvSpPr>
            <a:spLocks noGrp="1" noChangeArrowheads="1"/>
          </p:cNvSpPr>
          <p:nvPr>
            <p:ph type="title"/>
          </p:nvPr>
        </p:nvSpPr>
        <p:spPr>
          <a:noFill/>
          <a:ln/>
        </p:spPr>
        <p:txBody>
          <a:bodyPr/>
          <a:lstStyle/>
          <a:p>
            <a:r>
              <a:rPr lang="en-US"/>
              <a:t>Collaborative research</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152400"/>
            <a:ext cx="8229600" cy="639763"/>
          </a:xfrm>
          <a:noFill/>
          <a:ln/>
        </p:spPr>
        <p:txBody>
          <a:bodyPr/>
          <a:lstStyle/>
          <a:p>
            <a:r>
              <a:rPr lang="en-US" sz="4000"/>
              <a:t>Collaborative Research (I): </a:t>
            </a:r>
            <a:r>
              <a:rPr lang="en-US" sz="4000">
                <a:solidFill>
                  <a:schemeClr val="accent2"/>
                </a:solidFill>
              </a:rPr>
              <a:t>Projects</a:t>
            </a:r>
          </a:p>
        </p:txBody>
      </p:sp>
      <p:sp>
        <p:nvSpPr>
          <p:cNvPr id="23555" name="Rectangle 3"/>
          <p:cNvSpPr>
            <a:spLocks noGrp="1" noChangeArrowheads="1"/>
          </p:cNvSpPr>
          <p:nvPr>
            <p:ph type="body" sz="half" idx="1"/>
          </p:nvPr>
        </p:nvSpPr>
        <p:spPr>
          <a:xfrm>
            <a:off x="457200" y="990600"/>
            <a:ext cx="7931150" cy="4525963"/>
          </a:xfrm>
        </p:spPr>
        <p:txBody>
          <a:bodyPr/>
          <a:lstStyle/>
          <a:p>
            <a:pPr algn="just"/>
            <a:r>
              <a:rPr lang="en-US" sz="2400"/>
              <a:t>Research projects carried out by a CA constituted from different countries to develop </a:t>
            </a:r>
            <a:r>
              <a:rPr lang="en-US" sz="2400">
                <a:solidFill>
                  <a:schemeClr val="accent2"/>
                </a:solidFill>
              </a:rPr>
              <a:t>new knowledge, new technologies and products or joint research resources.</a:t>
            </a:r>
            <a:r>
              <a:rPr lang="en-US" sz="2400"/>
              <a:t> (c.f. </a:t>
            </a:r>
            <a:r>
              <a:rPr lang="en-US" sz="2400">
                <a:solidFill>
                  <a:srgbClr val="990000"/>
                </a:solidFill>
              </a:rPr>
              <a:t>research themes</a:t>
            </a:r>
            <a:r>
              <a:rPr lang="en-US" sz="2400"/>
              <a:t>)</a:t>
            </a:r>
          </a:p>
          <a:p>
            <a:pPr algn="just"/>
            <a:endParaRPr lang="en-US" sz="2400"/>
          </a:p>
          <a:p>
            <a:pPr algn="just"/>
            <a:r>
              <a:rPr lang="en-US" sz="2400"/>
              <a:t>Depending on the size, the scope and the organization we have:</a:t>
            </a:r>
          </a:p>
          <a:p>
            <a:pPr lvl="1" algn="just"/>
            <a:endParaRPr lang="en-US" sz="2000"/>
          </a:p>
          <a:p>
            <a:pPr lvl="1" algn="just"/>
            <a:endParaRPr lang="en-US" sz="1800"/>
          </a:p>
        </p:txBody>
      </p:sp>
      <p:graphicFrame>
        <p:nvGraphicFramePr>
          <p:cNvPr id="23556" name="Group 4"/>
          <p:cNvGraphicFramePr>
            <a:graphicFrameLocks noGrp="1"/>
          </p:cNvGraphicFramePr>
          <p:nvPr>
            <p:ph sz="half" idx="2"/>
          </p:nvPr>
        </p:nvGraphicFramePr>
        <p:xfrm>
          <a:off x="609600" y="3886200"/>
          <a:ext cx="8027988" cy="1854836"/>
        </p:xfrm>
        <a:graphic>
          <a:graphicData uri="http://schemas.openxmlformats.org/drawingml/2006/table">
            <a:tbl>
              <a:tblPr/>
              <a:tblGrid>
                <a:gridCol w="3405188"/>
                <a:gridCol w="3090862"/>
                <a:gridCol w="1531938"/>
              </a:tblGrid>
              <a:tr h="515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1" i="0" u="none" strike="noStrike" cap="none" normalizeH="0" baseline="0" smtClean="0">
                          <a:ln>
                            <a:noFill/>
                          </a:ln>
                          <a:solidFill>
                            <a:schemeClr val="tx1"/>
                          </a:solidFill>
                          <a:effectLst/>
                          <a:latin typeface="Arial" charset="0"/>
                          <a:cs typeface="Arial" charset="0"/>
                        </a:rPr>
                        <a:t>Project</a:t>
                      </a:r>
                      <a:endParaRPr kumimoji="0" lang="ca-ES"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1" i="0" u="none" strike="noStrike" cap="none" normalizeH="0" baseline="0" smtClean="0">
                          <a:ln>
                            <a:noFill/>
                          </a:ln>
                          <a:solidFill>
                            <a:schemeClr val="tx1"/>
                          </a:solidFill>
                          <a:effectLst/>
                          <a:latin typeface="Arial" charset="0"/>
                          <a:cs typeface="Arial" charset="0"/>
                        </a:rPr>
                        <a:t>CA</a:t>
                      </a:r>
                      <a:endParaRPr kumimoji="0" lang="ca-ES"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1" i="0" u="none" strike="noStrike" cap="none" normalizeH="0" baseline="0" smtClean="0">
                          <a:ln>
                            <a:noFill/>
                          </a:ln>
                          <a:solidFill>
                            <a:schemeClr val="tx1"/>
                          </a:solidFill>
                          <a:effectLst/>
                          <a:latin typeface="Arial" charset="0"/>
                          <a:cs typeface="Arial" charset="0"/>
                        </a:rPr>
                        <a:t>Budget</a:t>
                      </a:r>
                      <a:endParaRPr kumimoji="0" lang="ca-ES" sz="2400" b="0" i="0" u="none" strike="noStrike" cap="none" normalizeH="0" baseline="0" smtClean="0">
                        <a:ln>
                          <a:noFill/>
                        </a:ln>
                        <a:solidFill>
                          <a:schemeClr val="tx1"/>
                        </a:solidFill>
                        <a:effectLst/>
                        <a:latin typeface="Arial" charset="0"/>
                        <a:cs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0" i="0" u="none" strike="noStrike" cap="none" normalizeH="0" baseline="0" smtClean="0">
                          <a:ln>
                            <a:noFill/>
                          </a:ln>
                          <a:solidFill>
                            <a:schemeClr val="accent2"/>
                          </a:solidFill>
                          <a:effectLst/>
                          <a:latin typeface="Arial" charset="0"/>
                          <a:cs typeface="Arial" charset="0"/>
                        </a:rPr>
                        <a:t>Focused Research Actions (</a:t>
                      </a:r>
                      <a:r>
                        <a:rPr kumimoji="0" lang="ca-ES" sz="2400" b="0" i="0" u="none" strike="noStrike" cap="none" normalizeH="0" baseline="0" smtClean="0">
                          <a:ln>
                            <a:noFill/>
                          </a:ln>
                          <a:solidFill>
                            <a:schemeClr val="folHlink"/>
                          </a:solidFill>
                          <a:effectLst/>
                          <a:latin typeface="Arial" charset="0"/>
                          <a:cs typeface="Arial" charset="0"/>
                        </a:rPr>
                        <a:t>STREP</a:t>
                      </a:r>
                      <a:r>
                        <a:rPr kumimoji="0" lang="ca-ES" sz="2400" b="0" i="0" u="none" strike="noStrike" cap="none" normalizeH="0" baseline="0" smtClean="0">
                          <a:ln>
                            <a:noFill/>
                          </a:ln>
                          <a:solidFill>
                            <a:schemeClr val="accent2"/>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0" i="0" u="none" strike="noStrike" cap="none" normalizeH="0" baseline="0" smtClean="0">
                          <a:ln>
                            <a:noFill/>
                          </a:ln>
                          <a:solidFill>
                            <a:schemeClr val="accent2"/>
                          </a:solidFill>
                          <a:effectLst/>
                          <a:latin typeface="Arial" charset="0"/>
                          <a:cs typeface="Arial" charset="0"/>
                        </a:rPr>
                        <a:t>6-15 partners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0" i="0" u="none" strike="noStrike" cap="none" normalizeH="0" baseline="0" smtClean="0">
                          <a:ln>
                            <a:noFill/>
                          </a:ln>
                          <a:solidFill>
                            <a:schemeClr val="accent2"/>
                          </a:solidFill>
                          <a:effectLst/>
                          <a:latin typeface="Arial" charset="0"/>
                          <a:cs typeface="Arial" charset="0"/>
                        </a:rPr>
                        <a:t>1-4 M€</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0" i="0" u="none" strike="noStrike" cap="none" normalizeH="0" baseline="0" smtClean="0">
                          <a:ln>
                            <a:noFill/>
                          </a:ln>
                          <a:solidFill>
                            <a:schemeClr val="tx1"/>
                          </a:solidFill>
                          <a:effectLst/>
                          <a:latin typeface="Arial" charset="0"/>
                          <a:cs typeface="Arial" charset="0"/>
                        </a:rPr>
                        <a:t>Integrated Projects (</a:t>
                      </a:r>
                      <a:r>
                        <a:rPr kumimoji="0" lang="ca-ES" sz="2400" b="0" i="0" u="none" strike="noStrike" cap="none" normalizeH="0" baseline="0" smtClean="0">
                          <a:ln>
                            <a:noFill/>
                          </a:ln>
                          <a:solidFill>
                            <a:schemeClr val="folHlink"/>
                          </a:solidFill>
                          <a:effectLst/>
                          <a:latin typeface="Arial" charset="0"/>
                          <a:cs typeface="Arial" charset="0"/>
                        </a:rPr>
                        <a:t>IP</a:t>
                      </a:r>
                      <a:r>
                        <a:rPr kumimoji="0" lang="ca-ES" sz="2400" b="0" i="0" u="none" strike="noStrike" cap="none" normalizeH="0" baseline="0" smtClean="0">
                          <a:ln>
                            <a:noFill/>
                          </a:ln>
                          <a:solidFill>
                            <a:schemeClr val="tx1"/>
                          </a:solidFill>
                          <a:effectLst/>
                          <a:latin typeface="Arial" charset="0"/>
                          <a:cs typeface="Arial" charset="0"/>
                        </a:rPr>
                        <a: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0" i="0" u="none" strike="noStrike" cap="none" normalizeH="0" baseline="0" smtClean="0">
                          <a:ln>
                            <a:noFill/>
                          </a:ln>
                          <a:solidFill>
                            <a:schemeClr val="tx1"/>
                          </a:solidFill>
                          <a:effectLst/>
                          <a:latin typeface="Arial" charset="0"/>
                          <a:cs typeface="Arial" charset="0"/>
                        </a:rPr>
                        <a:t>10-20 partners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ca-ES" sz="2400" b="0" i="0" u="none" strike="noStrike" cap="none" normalizeH="0" baseline="0" smtClean="0">
                          <a:ln>
                            <a:noFill/>
                          </a:ln>
                          <a:solidFill>
                            <a:schemeClr val="tx1"/>
                          </a:solidFill>
                          <a:effectLst/>
                          <a:latin typeface="Arial" charset="0"/>
                          <a:cs typeface="Arial" charset="0"/>
                        </a:rPr>
                        <a:t>4-25 M€ </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noFill/>
          <a:ln/>
        </p:spPr>
        <p:txBody>
          <a:bodyPr/>
          <a:lstStyle/>
          <a:p>
            <a:r>
              <a:rPr lang="ca-ES" sz="4000">
                <a:solidFill>
                  <a:schemeClr val="accent2"/>
                </a:solidFill>
              </a:rPr>
              <a:t>Focused Research Projects </a:t>
            </a:r>
            <a:r>
              <a:rPr lang="ca-ES" sz="3200">
                <a:solidFill>
                  <a:schemeClr val="accent2"/>
                </a:solidFill>
              </a:rPr>
              <a:t>(SMALL)</a:t>
            </a:r>
            <a:endParaRPr lang="en-US" sz="3600"/>
          </a:p>
        </p:txBody>
      </p:sp>
      <p:sp>
        <p:nvSpPr>
          <p:cNvPr id="25603" name="Rectangle 3"/>
          <p:cNvSpPr>
            <a:spLocks noGrp="1" noChangeArrowheads="1"/>
          </p:cNvSpPr>
          <p:nvPr>
            <p:ph idx="1"/>
          </p:nvPr>
        </p:nvSpPr>
        <p:spPr/>
        <p:txBody>
          <a:bodyPr/>
          <a:lstStyle/>
          <a:p>
            <a:pPr algn="just">
              <a:lnSpc>
                <a:spcPct val="120000"/>
              </a:lnSpc>
            </a:pPr>
            <a:r>
              <a:rPr lang="en-US" sz="2000"/>
              <a:t>Old STREP actions in FP6</a:t>
            </a:r>
          </a:p>
          <a:p>
            <a:pPr algn="just">
              <a:lnSpc>
                <a:spcPct val="120000"/>
              </a:lnSpc>
            </a:pPr>
            <a:r>
              <a:rPr lang="en-US" sz="2000">
                <a:solidFill>
                  <a:schemeClr val="accent2"/>
                </a:solidFill>
              </a:rPr>
              <a:t>GOAL</a:t>
            </a:r>
            <a:r>
              <a:rPr lang="en-US" sz="2000"/>
              <a:t>: Well-defined scientific/technological goal, oriented to approach a </a:t>
            </a:r>
            <a:r>
              <a:rPr lang="en-US" sz="2000">
                <a:solidFill>
                  <a:srgbClr val="990000"/>
                </a:solidFill>
              </a:rPr>
              <a:t>unique problem</a:t>
            </a:r>
            <a:r>
              <a:rPr lang="en-US" sz="2000"/>
              <a:t>.</a:t>
            </a:r>
          </a:p>
          <a:p>
            <a:pPr algn="just">
              <a:lnSpc>
                <a:spcPct val="120000"/>
              </a:lnSpc>
            </a:pPr>
            <a:r>
              <a:rPr lang="en-US" sz="2000">
                <a:solidFill>
                  <a:schemeClr val="accent2"/>
                </a:solidFill>
              </a:rPr>
              <a:t>PARTICIPANT</a:t>
            </a:r>
            <a:r>
              <a:rPr lang="en-US" sz="2000"/>
              <a:t>: Research institutes, university &amp;  industry (‘SME’).</a:t>
            </a:r>
          </a:p>
          <a:p>
            <a:pPr algn="just">
              <a:lnSpc>
                <a:spcPct val="120000"/>
              </a:lnSpc>
            </a:pPr>
            <a:r>
              <a:rPr lang="en-US" sz="2000">
                <a:solidFill>
                  <a:schemeClr val="accent2"/>
                </a:solidFill>
              </a:rPr>
              <a:t>ACTIVITIES</a:t>
            </a:r>
            <a:r>
              <a:rPr lang="en-US" sz="2000"/>
              <a:t>: R+D+i, coordination/management</a:t>
            </a:r>
          </a:p>
          <a:p>
            <a:pPr algn="just">
              <a:lnSpc>
                <a:spcPct val="120000"/>
              </a:lnSpc>
            </a:pPr>
            <a:r>
              <a:rPr lang="en-US" sz="2000">
                <a:solidFill>
                  <a:schemeClr val="accent2"/>
                </a:solidFill>
              </a:rPr>
              <a:t>AVERAGE BUDGET</a:t>
            </a:r>
            <a:r>
              <a:rPr lang="en-US" sz="2000"/>
              <a:t>: 1.9 M€ (1-4 M€)</a:t>
            </a:r>
          </a:p>
          <a:p>
            <a:pPr algn="just">
              <a:lnSpc>
                <a:spcPct val="120000"/>
              </a:lnSpc>
            </a:pPr>
            <a:r>
              <a:rPr lang="en-US" sz="2000">
                <a:solidFill>
                  <a:schemeClr val="accent2"/>
                </a:solidFill>
              </a:rPr>
              <a:t>PERIOD</a:t>
            </a:r>
            <a:r>
              <a:rPr lang="en-US" sz="2000"/>
              <a:t>: 18-30 months</a:t>
            </a:r>
          </a:p>
          <a:p>
            <a:pPr algn="just">
              <a:lnSpc>
                <a:spcPct val="120000"/>
              </a:lnSpc>
            </a:pPr>
            <a:r>
              <a:rPr lang="en-US" sz="2000">
                <a:solidFill>
                  <a:schemeClr val="accent2"/>
                </a:solidFill>
              </a:rPr>
              <a:t>CA</a:t>
            </a:r>
            <a:r>
              <a:rPr lang="en-US" sz="2000"/>
              <a:t>: 6-15 partners</a:t>
            </a:r>
          </a:p>
          <a:p>
            <a:pPr algn="just">
              <a:lnSpc>
                <a:spcPct val="120000"/>
              </a:lnSpc>
            </a:pPr>
            <a:r>
              <a:rPr lang="en-US" sz="2000">
                <a:solidFill>
                  <a:schemeClr val="accent2"/>
                </a:solidFill>
              </a:rPr>
              <a:t>FEATURES</a:t>
            </a:r>
            <a:r>
              <a:rPr lang="en-US" sz="2000"/>
              <a:t>: Monothematic (</a:t>
            </a:r>
            <a:r>
              <a:rPr lang="en-US" sz="2000">
                <a:solidFill>
                  <a:srgbClr val="990000"/>
                </a:solidFill>
              </a:rPr>
              <a:t>“Project” approach</a:t>
            </a:r>
            <a:r>
              <a:rPr lang="en-US" sz="2000"/>
              <a:t>), no demonstration or formation activities. Invariant CA/Schedule. </a:t>
            </a:r>
          </a:p>
          <a:p>
            <a:endParaRPr lang="en-US" sz="2000"/>
          </a:p>
          <a:p>
            <a:endParaRPr lang="en-US" sz="200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noFill/>
          <a:ln/>
        </p:spPr>
        <p:txBody>
          <a:bodyPr/>
          <a:lstStyle/>
          <a:p>
            <a:r>
              <a:rPr lang="ca-ES" sz="4000">
                <a:solidFill>
                  <a:schemeClr val="accent2"/>
                </a:solidFill>
              </a:rPr>
              <a:t>Integrated Projects </a:t>
            </a:r>
            <a:r>
              <a:rPr lang="ca-ES" sz="2800">
                <a:solidFill>
                  <a:schemeClr val="accent2"/>
                </a:solidFill>
              </a:rPr>
              <a:t>(LARGE)</a:t>
            </a:r>
            <a:endParaRPr lang="en-US" sz="3200"/>
          </a:p>
        </p:txBody>
      </p:sp>
      <p:sp>
        <p:nvSpPr>
          <p:cNvPr id="27651" name="Rectangle 3"/>
          <p:cNvSpPr>
            <a:spLocks noGrp="1" noChangeArrowheads="1"/>
          </p:cNvSpPr>
          <p:nvPr>
            <p:ph idx="1"/>
          </p:nvPr>
        </p:nvSpPr>
        <p:spPr/>
        <p:txBody>
          <a:bodyPr/>
          <a:lstStyle/>
          <a:p>
            <a:pPr algn="just">
              <a:lnSpc>
                <a:spcPct val="120000"/>
              </a:lnSpc>
            </a:pPr>
            <a:r>
              <a:rPr lang="en-US" sz="2000">
                <a:solidFill>
                  <a:schemeClr val="accent2"/>
                </a:solidFill>
              </a:rPr>
              <a:t>GOAL</a:t>
            </a:r>
            <a:r>
              <a:rPr lang="en-US" sz="2000"/>
              <a:t>: Well-defined scientific/technological goal, oriented to obtain specific results including </a:t>
            </a:r>
            <a:r>
              <a:rPr lang="en-US" sz="2000" i="1"/>
              <a:t>risky research</a:t>
            </a:r>
            <a:r>
              <a:rPr lang="en-US" sz="2000"/>
              <a:t> at long term. Meaningful contribution from private/public resources due to its very ambitious goal</a:t>
            </a:r>
            <a:r>
              <a:rPr lang="en-US" sz="2000">
                <a:solidFill>
                  <a:srgbClr val="990000"/>
                </a:solidFill>
              </a:rPr>
              <a:t>s</a:t>
            </a:r>
            <a:r>
              <a:rPr lang="en-US" sz="2000"/>
              <a:t>. </a:t>
            </a:r>
          </a:p>
          <a:p>
            <a:pPr algn="just">
              <a:lnSpc>
                <a:spcPct val="120000"/>
              </a:lnSpc>
            </a:pPr>
            <a:r>
              <a:rPr lang="en-US" sz="2000">
                <a:solidFill>
                  <a:schemeClr val="accent2"/>
                </a:solidFill>
              </a:rPr>
              <a:t>PARTICIPANT</a:t>
            </a:r>
            <a:r>
              <a:rPr lang="en-US" sz="2000"/>
              <a:t>: Research institutes, university &amp;  industry (‘SME’).</a:t>
            </a:r>
          </a:p>
          <a:p>
            <a:pPr algn="just">
              <a:lnSpc>
                <a:spcPct val="120000"/>
              </a:lnSpc>
            </a:pPr>
            <a:r>
              <a:rPr lang="en-US" sz="2000">
                <a:solidFill>
                  <a:schemeClr val="accent2"/>
                </a:solidFill>
              </a:rPr>
              <a:t>ACTIVITIES</a:t>
            </a:r>
            <a:r>
              <a:rPr lang="en-US" sz="2000"/>
              <a:t>: R+D+i (and about it), coordination/management, demonstration and formation activities.</a:t>
            </a:r>
          </a:p>
          <a:p>
            <a:pPr algn="just">
              <a:lnSpc>
                <a:spcPct val="120000"/>
              </a:lnSpc>
            </a:pPr>
            <a:r>
              <a:rPr lang="en-US" sz="2000">
                <a:solidFill>
                  <a:schemeClr val="accent2"/>
                </a:solidFill>
              </a:rPr>
              <a:t>AVERAGE BUDGET</a:t>
            </a:r>
            <a:r>
              <a:rPr lang="en-US" sz="2000"/>
              <a:t>: 10 M€ (4 - 25 M€)</a:t>
            </a:r>
          </a:p>
          <a:p>
            <a:pPr algn="just">
              <a:lnSpc>
                <a:spcPct val="120000"/>
              </a:lnSpc>
            </a:pPr>
            <a:r>
              <a:rPr lang="en-US" sz="2000">
                <a:solidFill>
                  <a:schemeClr val="accent2"/>
                </a:solidFill>
              </a:rPr>
              <a:t>PERIOD</a:t>
            </a:r>
            <a:r>
              <a:rPr lang="en-US" sz="2000"/>
              <a:t>: 36-60 months</a:t>
            </a:r>
          </a:p>
          <a:p>
            <a:pPr algn="just">
              <a:lnSpc>
                <a:spcPct val="120000"/>
              </a:lnSpc>
            </a:pPr>
            <a:r>
              <a:rPr lang="en-US" sz="2000">
                <a:solidFill>
                  <a:schemeClr val="accent2"/>
                </a:solidFill>
              </a:rPr>
              <a:t>CA</a:t>
            </a:r>
            <a:r>
              <a:rPr lang="en-US" sz="2000"/>
              <a:t>: 10-20 partners</a:t>
            </a:r>
          </a:p>
          <a:p>
            <a:pPr algn="just">
              <a:lnSpc>
                <a:spcPct val="120000"/>
              </a:lnSpc>
            </a:pPr>
            <a:r>
              <a:rPr lang="en-US" sz="2000">
                <a:solidFill>
                  <a:schemeClr val="accent2"/>
                </a:solidFill>
              </a:rPr>
              <a:t>FEATURES</a:t>
            </a:r>
            <a:r>
              <a:rPr lang="en-US" sz="2000"/>
              <a:t>: Plurithematic: </a:t>
            </a:r>
            <a:r>
              <a:rPr lang="en-US" sz="2000">
                <a:solidFill>
                  <a:srgbClr val="990000"/>
                </a:solidFill>
              </a:rPr>
              <a:t>“Program” Approach</a:t>
            </a:r>
          </a:p>
          <a:p>
            <a:endParaRPr lang="en-US" sz="2000"/>
          </a:p>
          <a:p>
            <a:endParaRPr lang="en-US" sz="200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29698" name="Picture 2" descr="budget_coop"/>
          <p:cNvPicPr>
            <a:picLocks noGrp="1" noChangeAspect="1" noChangeArrowheads="1"/>
          </p:cNvPicPr>
          <p:nvPr>
            <p:ph idx="1"/>
          </p:nvPr>
        </p:nvPicPr>
        <p:blipFill>
          <a:blip r:embed="rId3"/>
          <a:srcRect/>
          <a:stretch>
            <a:fillRect/>
          </a:stretch>
        </p:blipFill>
        <p:spPr>
          <a:xfrm>
            <a:off x="466725" y="1196975"/>
            <a:ext cx="8208963" cy="5418138"/>
          </a:xfrm>
          <a:noFill/>
          <a:ln/>
        </p:spPr>
      </p:pic>
      <p:sp>
        <p:nvSpPr>
          <p:cNvPr id="29699" name="Rectangle 3"/>
          <p:cNvSpPr>
            <a:spLocks noGrp="1" noChangeArrowheads="1"/>
          </p:cNvSpPr>
          <p:nvPr>
            <p:ph type="title"/>
          </p:nvPr>
        </p:nvSpPr>
        <p:spPr>
          <a:xfrm>
            <a:off x="468313" y="44450"/>
            <a:ext cx="8229600" cy="1143000"/>
          </a:xfrm>
          <a:noFill/>
          <a:ln/>
        </p:spPr>
        <p:txBody>
          <a:bodyPr/>
          <a:lstStyle/>
          <a:p>
            <a:r>
              <a:rPr lang="en-US" sz="4000">
                <a:solidFill>
                  <a:schemeClr val="accent2"/>
                </a:solidFill>
              </a:rPr>
              <a:t>Collaborative research: Themes</a:t>
            </a:r>
            <a:endParaRPr lang="en-US" sz="3200">
              <a:solidFill>
                <a:schemeClr val="accent2"/>
              </a:solidFill>
            </a:endParaRPr>
          </a:p>
        </p:txBody>
      </p:sp>
      <p:sp>
        <p:nvSpPr>
          <p:cNvPr id="29700" name="Oval 4"/>
          <p:cNvSpPr>
            <a:spLocks noChangeArrowheads="1"/>
          </p:cNvSpPr>
          <p:nvPr/>
        </p:nvSpPr>
        <p:spPr bwMode="auto">
          <a:xfrm>
            <a:off x="5867400" y="5791200"/>
            <a:ext cx="2667000" cy="838200"/>
          </a:xfrm>
          <a:prstGeom prst="ellipse">
            <a:avLst/>
          </a:prstGeom>
          <a:noFill/>
          <a:ln w="15875">
            <a:solidFill>
              <a:srgbClr val="0000FF"/>
            </a:solidFill>
            <a:round/>
            <a:headEnd/>
            <a:tailEnd/>
          </a:ln>
          <a:effectLst/>
        </p:spPr>
        <p:txBody>
          <a:bodyPr wrap="none" anchor="ctr"/>
          <a:lstStyle/>
          <a:p>
            <a:endParaRPr lang="en-GB"/>
          </a:p>
        </p:txBody>
      </p:sp>
      <p:sp>
        <p:nvSpPr>
          <p:cNvPr id="29701" name="Rectangle 5"/>
          <p:cNvSpPr>
            <a:spLocks noChangeArrowheads="1"/>
          </p:cNvSpPr>
          <p:nvPr/>
        </p:nvSpPr>
        <p:spPr bwMode="auto">
          <a:xfrm>
            <a:off x="250825" y="3140075"/>
            <a:ext cx="1660525" cy="457200"/>
          </a:xfrm>
          <a:prstGeom prst="rect">
            <a:avLst/>
          </a:prstGeom>
          <a:noFill/>
          <a:ln w="9525">
            <a:noFill/>
            <a:miter lim="800000"/>
            <a:headEnd/>
            <a:tailEnd/>
          </a:ln>
          <a:effectLst/>
        </p:spPr>
        <p:txBody>
          <a:bodyPr wrap="none">
            <a:spAutoFit/>
          </a:bodyPr>
          <a:lstStyle/>
          <a:p>
            <a:r>
              <a:rPr lang="en-US" sz="2400">
                <a:solidFill>
                  <a:schemeClr val="accent2"/>
                </a:solidFill>
              </a:rPr>
              <a:t>(32413M€)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9700"/>
                                        </p:tgtEl>
                                        <p:attrNameLst>
                                          <p:attrName>style.visibility</p:attrName>
                                        </p:attrNameLst>
                                      </p:cBhvr>
                                      <p:to>
                                        <p:strVal val="visible"/>
                                      </p:to>
                                    </p:set>
                                    <p:animEffect transition="in" filter="diamond(in)">
                                      <p:cBhvr>
                                        <p:cTn id="7" dur="2000"/>
                                        <p:tgtEl>
                                          <p:spTgt spid="297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70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idx="1"/>
          </p:nvPr>
        </p:nvSpPr>
        <p:spPr>
          <a:xfrm>
            <a:off x="457200" y="908050"/>
            <a:ext cx="8435975" cy="4525963"/>
          </a:xfrm>
        </p:spPr>
        <p:txBody>
          <a:bodyPr/>
          <a:lstStyle/>
          <a:p>
            <a:pPr algn="just">
              <a:lnSpc>
                <a:spcPct val="120000"/>
              </a:lnSpc>
            </a:pPr>
            <a:r>
              <a:rPr lang="en-US" sz="1800">
                <a:solidFill>
                  <a:schemeClr val="accent2"/>
                </a:solidFill>
              </a:rPr>
              <a:t>GOAL</a:t>
            </a:r>
            <a:r>
              <a:rPr lang="en-US" sz="1800"/>
              <a:t>: To strengthen scientific and technological excellence on a particular research topic through the durable integration of the research capacities of the participants. To overcome the fragmentation of European research by gathering a) </a:t>
            </a:r>
            <a:r>
              <a:rPr lang="en-US" sz="1800">
                <a:solidFill>
                  <a:schemeClr val="accent2"/>
                </a:solidFill>
              </a:rPr>
              <a:t>the critical mass of resources</a:t>
            </a:r>
            <a:r>
              <a:rPr lang="en-US" sz="1800"/>
              <a:t> b) </a:t>
            </a:r>
            <a:r>
              <a:rPr lang="en-US" sz="1800">
                <a:solidFill>
                  <a:schemeClr val="accent2"/>
                </a:solidFill>
              </a:rPr>
              <a:t>expertise needed to provide European leadership </a:t>
            </a:r>
          </a:p>
          <a:p>
            <a:pPr algn="just">
              <a:lnSpc>
                <a:spcPct val="120000"/>
              </a:lnSpc>
            </a:pPr>
            <a:r>
              <a:rPr lang="en-US" sz="1800">
                <a:solidFill>
                  <a:schemeClr val="accent2"/>
                </a:solidFill>
              </a:rPr>
              <a:t>PARTICIPANT</a:t>
            </a:r>
            <a:r>
              <a:rPr lang="en-US" sz="1800"/>
              <a:t>: Research institutes, university &amp;  industry (‘SME’).</a:t>
            </a:r>
          </a:p>
          <a:p>
            <a:pPr algn="just">
              <a:lnSpc>
                <a:spcPct val="120000"/>
              </a:lnSpc>
            </a:pPr>
            <a:r>
              <a:rPr lang="en-US" sz="1800">
                <a:solidFill>
                  <a:schemeClr val="accent2"/>
                </a:solidFill>
              </a:rPr>
              <a:t>ACTIVITIES</a:t>
            </a:r>
            <a:r>
              <a:rPr lang="en-US" sz="1800"/>
              <a:t>: adaptation of the research lines (‘complementarity’),  scientists exchange, development of structures, research training, knowledge diffusion, support to SME technological innovation, analysis of science-society issues related with the subject of the network. </a:t>
            </a:r>
          </a:p>
          <a:p>
            <a:pPr algn="just">
              <a:lnSpc>
                <a:spcPct val="120000"/>
              </a:lnSpc>
            </a:pPr>
            <a:r>
              <a:rPr lang="en-US" sz="1800">
                <a:solidFill>
                  <a:schemeClr val="accent2"/>
                </a:solidFill>
              </a:rPr>
              <a:t>AVERAGE BUDGET</a:t>
            </a:r>
            <a:r>
              <a:rPr lang="en-US" sz="1800"/>
              <a:t>: 7 M€ (4 - 15 M€)</a:t>
            </a:r>
          </a:p>
          <a:p>
            <a:pPr algn="just">
              <a:lnSpc>
                <a:spcPct val="120000"/>
              </a:lnSpc>
            </a:pPr>
            <a:r>
              <a:rPr lang="en-US" sz="1800">
                <a:solidFill>
                  <a:schemeClr val="accent2"/>
                </a:solidFill>
              </a:rPr>
              <a:t>PERIOD</a:t>
            </a:r>
            <a:r>
              <a:rPr lang="en-US" sz="1800"/>
              <a:t>: 48-60 months                                   </a:t>
            </a:r>
          </a:p>
          <a:p>
            <a:pPr algn="just">
              <a:lnSpc>
                <a:spcPct val="120000"/>
              </a:lnSpc>
            </a:pPr>
            <a:r>
              <a:rPr lang="en-US" sz="1800">
                <a:solidFill>
                  <a:schemeClr val="accent2"/>
                </a:solidFill>
              </a:rPr>
              <a:t>CA</a:t>
            </a:r>
            <a:r>
              <a:rPr lang="en-US" sz="1800"/>
              <a:t>: 6-12 partners</a:t>
            </a:r>
          </a:p>
          <a:p>
            <a:pPr algn="just">
              <a:lnSpc>
                <a:spcPct val="120000"/>
              </a:lnSpc>
            </a:pPr>
            <a:r>
              <a:rPr lang="en-US" sz="1800">
                <a:solidFill>
                  <a:schemeClr val="accent2"/>
                </a:solidFill>
              </a:rPr>
              <a:t>FEATURES</a:t>
            </a:r>
            <a:r>
              <a:rPr lang="en-US" sz="1800"/>
              <a:t>: CA increase, integration of different research groups</a:t>
            </a:r>
          </a:p>
          <a:p>
            <a:endParaRPr lang="en-US" sz="1800"/>
          </a:p>
        </p:txBody>
      </p:sp>
      <p:sp>
        <p:nvSpPr>
          <p:cNvPr id="31747" name="Rectangle 3"/>
          <p:cNvSpPr>
            <a:spLocks noGrp="1" noChangeArrowheads="1"/>
          </p:cNvSpPr>
          <p:nvPr>
            <p:ph type="title"/>
          </p:nvPr>
        </p:nvSpPr>
        <p:spPr>
          <a:xfrm>
            <a:off x="0" y="-26988"/>
            <a:ext cx="9396413" cy="1143001"/>
          </a:xfrm>
          <a:noFill/>
          <a:ln/>
        </p:spPr>
        <p:txBody>
          <a:bodyPr/>
          <a:lstStyle/>
          <a:p>
            <a:r>
              <a:rPr lang="en-US" sz="3200"/>
              <a:t>Collab. Res. (II): </a:t>
            </a:r>
            <a:r>
              <a:rPr lang="en-US" sz="3200">
                <a:solidFill>
                  <a:schemeClr val="accent2"/>
                </a:solidFill>
              </a:rPr>
              <a:t>Networks of Excellence (NoE)</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idx="1"/>
          </p:nvPr>
        </p:nvSpPr>
        <p:spPr>
          <a:xfrm>
            <a:off x="457200" y="1135063"/>
            <a:ext cx="8435975" cy="4525962"/>
          </a:xfrm>
        </p:spPr>
        <p:txBody>
          <a:bodyPr/>
          <a:lstStyle/>
          <a:p>
            <a:pPr algn="just">
              <a:lnSpc>
                <a:spcPct val="120000"/>
              </a:lnSpc>
            </a:pPr>
            <a:r>
              <a:rPr lang="en-US" sz="2000">
                <a:solidFill>
                  <a:schemeClr val="accent2"/>
                </a:solidFill>
              </a:rPr>
              <a:t>GOAL</a:t>
            </a:r>
            <a:r>
              <a:rPr lang="en-US" sz="2000"/>
              <a:t>: Networking</a:t>
            </a:r>
            <a:r>
              <a:rPr lang="en-US" sz="2000">
                <a:solidFill>
                  <a:schemeClr val="accent2"/>
                </a:solidFill>
              </a:rPr>
              <a:t>. </a:t>
            </a:r>
          </a:p>
          <a:p>
            <a:pPr algn="just">
              <a:lnSpc>
                <a:spcPct val="120000"/>
              </a:lnSpc>
            </a:pPr>
            <a:r>
              <a:rPr lang="en-US" sz="2000">
                <a:solidFill>
                  <a:schemeClr val="accent2"/>
                </a:solidFill>
              </a:rPr>
              <a:t>PARTICIPANT</a:t>
            </a:r>
            <a:r>
              <a:rPr lang="en-US" sz="2000"/>
              <a:t>: Research Institutes, University, Civil Society &amp;  Industry (‘SME’).</a:t>
            </a:r>
          </a:p>
          <a:p>
            <a:pPr algn="just">
              <a:lnSpc>
                <a:spcPct val="120000"/>
              </a:lnSpc>
            </a:pPr>
            <a:r>
              <a:rPr lang="en-US" sz="2000">
                <a:solidFill>
                  <a:schemeClr val="accent2"/>
                </a:solidFill>
              </a:rPr>
              <a:t>ACTIVITIES</a:t>
            </a:r>
            <a:r>
              <a:rPr lang="en-US" sz="2000"/>
              <a:t>: Any activity which aims to improve the coordination of the research activities: meetings &amp; workshops (for the analysis of the research), people exchange, web-network establishment of European scientific databases. </a:t>
            </a:r>
          </a:p>
          <a:p>
            <a:pPr algn="just">
              <a:lnSpc>
                <a:spcPct val="120000"/>
              </a:lnSpc>
            </a:pPr>
            <a:r>
              <a:rPr lang="en-US" sz="2000">
                <a:solidFill>
                  <a:schemeClr val="accent2"/>
                </a:solidFill>
              </a:rPr>
              <a:t>AVERAGE BUDGET</a:t>
            </a:r>
            <a:r>
              <a:rPr lang="en-US" sz="2000"/>
              <a:t>: 1 M€ (0.5 – 1.8 M€)</a:t>
            </a:r>
          </a:p>
          <a:p>
            <a:pPr algn="just">
              <a:lnSpc>
                <a:spcPct val="120000"/>
              </a:lnSpc>
            </a:pPr>
            <a:r>
              <a:rPr lang="en-US" sz="2000">
                <a:solidFill>
                  <a:schemeClr val="accent2"/>
                </a:solidFill>
              </a:rPr>
              <a:t>PERIOD</a:t>
            </a:r>
            <a:r>
              <a:rPr lang="en-US" sz="2000"/>
              <a:t>: 18-36 months                                   </a:t>
            </a:r>
          </a:p>
          <a:p>
            <a:pPr algn="just">
              <a:lnSpc>
                <a:spcPct val="120000"/>
              </a:lnSpc>
            </a:pPr>
            <a:r>
              <a:rPr lang="en-US" sz="2000">
                <a:solidFill>
                  <a:schemeClr val="accent2"/>
                </a:solidFill>
              </a:rPr>
              <a:t>CA</a:t>
            </a:r>
            <a:r>
              <a:rPr lang="en-US" sz="2000"/>
              <a:t>: 13-26 partners</a:t>
            </a:r>
          </a:p>
          <a:p>
            <a:pPr algn="just">
              <a:lnSpc>
                <a:spcPct val="120000"/>
              </a:lnSpc>
            </a:pPr>
            <a:r>
              <a:rPr lang="en-US" sz="2000">
                <a:solidFill>
                  <a:schemeClr val="accent2"/>
                </a:solidFill>
              </a:rPr>
              <a:t>FEATURES</a:t>
            </a:r>
            <a:r>
              <a:rPr lang="en-US" sz="2000"/>
              <a:t>: </a:t>
            </a:r>
            <a:r>
              <a:rPr lang="en-US" sz="2000">
                <a:solidFill>
                  <a:srgbClr val="990000"/>
                </a:solidFill>
              </a:rPr>
              <a:t>No research activities</a:t>
            </a:r>
            <a:r>
              <a:rPr lang="en-US" sz="2000"/>
              <a:t>, program approach</a:t>
            </a:r>
          </a:p>
          <a:p>
            <a:endParaRPr lang="en-US" sz="2000"/>
          </a:p>
        </p:txBody>
      </p:sp>
      <p:sp>
        <p:nvSpPr>
          <p:cNvPr id="33795" name="Rectangle 3"/>
          <p:cNvSpPr>
            <a:spLocks noGrp="1" noChangeArrowheads="1"/>
          </p:cNvSpPr>
          <p:nvPr>
            <p:ph type="title"/>
          </p:nvPr>
        </p:nvSpPr>
        <p:spPr>
          <a:xfrm>
            <a:off x="0" y="-26988"/>
            <a:ext cx="9396413" cy="1143001"/>
          </a:xfrm>
          <a:noFill/>
          <a:ln/>
        </p:spPr>
        <p:txBody>
          <a:bodyPr/>
          <a:lstStyle/>
          <a:p>
            <a:r>
              <a:rPr lang="en-US" sz="3200"/>
              <a:t>Collab. Res. (III)-a: </a:t>
            </a:r>
            <a:r>
              <a:rPr lang="en-US" sz="3200">
                <a:solidFill>
                  <a:schemeClr val="accent2"/>
                </a:solidFill>
              </a:rPr>
              <a:t>Coordination Actions (CA)</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idx="1"/>
          </p:nvPr>
        </p:nvSpPr>
        <p:spPr>
          <a:xfrm>
            <a:off x="457200" y="1423988"/>
            <a:ext cx="8435975" cy="4525962"/>
          </a:xfrm>
        </p:spPr>
        <p:txBody>
          <a:bodyPr/>
          <a:lstStyle/>
          <a:p>
            <a:pPr algn="just">
              <a:lnSpc>
                <a:spcPct val="120000"/>
              </a:lnSpc>
            </a:pPr>
            <a:r>
              <a:rPr lang="en-US" sz="2000">
                <a:solidFill>
                  <a:schemeClr val="accent2"/>
                </a:solidFill>
              </a:rPr>
              <a:t>GOAL</a:t>
            </a:r>
            <a:r>
              <a:rPr lang="en-US" sz="2000"/>
              <a:t>: Preparation of future (research) actions. Diffusion of results.</a:t>
            </a:r>
            <a:endParaRPr lang="en-US" sz="2000">
              <a:solidFill>
                <a:schemeClr val="accent2"/>
              </a:solidFill>
            </a:endParaRPr>
          </a:p>
          <a:p>
            <a:pPr algn="just">
              <a:lnSpc>
                <a:spcPct val="120000"/>
              </a:lnSpc>
            </a:pPr>
            <a:r>
              <a:rPr lang="en-US" sz="2000">
                <a:solidFill>
                  <a:schemeClr val="accent2"/>
                </a:solidFill>
              </a:rPr>
              <a:t>PARTICIPANT</a:t>
            </a:r>
            <a:r>
              <a:rPr lang="en-US" sz="2000"/>
              <a:t>: Research Institutes, University, Civil Society &amp;  Industry (‘SME’).</a:t>
            </a:r>
          </a:p>
          <a:p>
            <a:pPr algn="just">
              <a:lnSpc>
                <a:spcPct val="120000"/>
              </a:lnSpc>
            </a:pPr>
            <a:r>
              <a:rPr lang="en-US" sz="2000">
                <a:solidFill>
                  <a:schemeClr val="accent2"/>
                </a:solidFill>
              </a:rPr>
              <a:t>ACTIVITIES</a:t>
            </a:r>
            <a:r>
              <a:rPr lang="en-US" sz="2000"/>
              <a:t>: Any activity which aims to prepare research activities: meetings &amp; workshops, awards, scientific competitions.</a:t>
            </a:r>
          </a:p>
          <a:p>
            <a:pPr algn="just">
              <a:lnSpc>
                <a:spcPct val="120000"/>
              </a:lnSpc>
            </a:pPr>
            <a:r>
              <a:rPr lang="en-US" sz="2000">
                <a:solidFill>
                  <a:schemeClr val="accent2"/>
                </a:solidFill>
              </a:rPr>
              <a:t>AVERAGE BUDGET</a:t>
            </a:r>
            <a:r>
              <a:rPr lang="en-US" sz="2000"/>
              <a:t>: 0.5 M€ (0.03 – 1 M€)</a:t>
            </a:r>
          </a:p>
          <a:p>
            <a:pPr algn="just">
              <a:lnSpc>
                <a:spcPct val="120000"/>
              </a:lnSpc>
            </a:pPr>
            <a:r>
              <a:rPr lang="en-US" sz="2000">
                <a:solidFill>
                  <a:schemeClr val="accent2"/>
                </a:solidFill>
              </a:rPr>
              <a:t>PERIOD</a:t>
            </a:r>
            <a:r>
              <a:rPr lang="en-US" sz="2000"/>
              <a:t>: 9-30 months                                   </a:t>
            </a:r>
          </a:p>
          <a:p>
            <a:pPr algn="just">
              <a:lnSpc>
                <a:spcPct val="120000"/>
              </a:lnSpc>
            </a:pPr>
            <a:r>
              <a:rPr lang="en-US" sz="2000">
                <a:solidFill>
                  <a:schemeClr val="accent2"/>
                </a:solidFill>
              </a:rPr>
              <a:t>CA</a:t>
            </a:r>
            <a:r>
              <a:rPr lang="en-US" sz="2000"/>
              <a:t>: 1-15 partners</a:t>
            </a:r>
          </a:p>
          <a:p>
            <a:pPr algn="just">
              <a:lnSpc>
                <a:spcPct val="120000"/>
              </a:lnSpc>
            </a:pPr>
            <a:r>
              <a:rPr lang="en-US" sz="2000">
                <a:solidFill>
                  <a:schemeClr val="accent2"/>
                </a:solidFill>
              </a:rPr>
              <a:t>FEATURES</a:t>
            </a:r>
            <a:r>
              <a:rPr lang="en-US" sz="2000"/>
              <a:t>: </a:t>
            </a:r>
            <a:r>
              <a:rPr lang="en-US" sz="2000">
                <a:solidFill>
                  <a:srgbClr val="990000"/>
                </a:solidFill>
              </a:rPr>
              <a:t>No research activities</a:t>
            </a:r>
            <a:r>
              <a:rPr lang="en-US" sz="2000"/>
              <a:t>, project approach, </a:t>
            </a:r>
            <a:r>
              <a:rPr lang="en-US" sz="2000">
                <a:solidFill>
                  <a:srgbClr val="990000"/>
                </a:solidFill>
              </a:rPr>
              <a:t>possibility of no CA (only 1participant)</a:t>
            </a:r>
          </a:p>
          <a:p>
            <a:endParaRPr lang="en-US" sz="2000"/>
          </a:p>
        </p:txBody>
      </p:sp>
      <p:sp>
        <p:nvSpPr>
          <p:cNvPr id="35843" name="Rectangle 3"/>
          <p:cNvSpPr>
            <a:spLocks noGrp="1" noChangeArrowheads="1"/>
          </p:cNvSpPr>
          <p:nvPr>
            <p:ph type="title"/>
          </p:nvPr>
        </p:nvSpPr>
        <p:spPr>
          <a:xfrm>
            <a:off x="0" y="-26988"/>
            <a:ext cx="9396413" cy="1143001"/>
          </a:xfrm>
          <a:noFill/>
          <a:ln/>
        </p:spPr>
        <p:txBody>
          <a:bodyPr/>
          <a:lstStyle/>
          <a:p>
            <a:r>
              <a:rPr lang="en-US" sz="3200"/>
              <a:t>C. R. (III)-b: </a:t>
            </a:r>
            <a:r>
              <a:rPr lang="en-US" sz="3200">
                <a:solidFill>
                  <a:schemeClr val="accent2"/>
                </a:solidFill>
              </a:rPr>
              <a:t>Specific Support Activities (SSA)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idx="4294967295"/>
          </p:nvPr>
        </p:nvSpPr>
        <p:spPr>
          <a:xfrm>
            <a:off x="468313" y="260350"/>
            <a:ext cx="8229600" cy="1143000"/>
          </a:xfrm>
        </p:spPr>
        <p:txBody>
          <a:bodyPr/>
          <a:lstStyle/>
          <a:p>
            <a:r>
              <a:rPr lang="en-US">
                <a:solidFill>
                  <a:srgbClr val="FF3300"/>
                </a:solidFill>
              </a:rPr>
              <a:t>Ideas</a:t>
            </a:r>
          </a:p>
        </p:txBody>
      </p:sp>
      <p:sp>
        <p:nvSpPr>
          <p:cNvPr id="41987" name="Rectangle 3"/>
          <p:cNvSpPr>
            <a:spLocks noGrp="1" noChangeArrowheads="1"/>
          </p:cNvSpPr>
          <p:nvPr>
            <p:ph type="body" idx="4294967295"/>
          </p:nvPr>
        </p:nvSpPr>
        <p:spPr>
          <a:xfrm>
            <a:off x="0" y="1412875"/>
            <a:ext cx="8569325" cy="4525963"/>
          </a:xfrm>
        </p:spPr>
        <p:txBody>
          <a:bodyPr/>
          <a:lstStyle/>
          <a:p>
            <a:pPr lvl="1" algn="just">
              <a:buFontTx/>
              <a:buChar char="•"/>
            </a:pPr>
            <a:r>
              <a:rPr lang="en-US" sz="2000"/>
              <a:t>The Ideas program proposes a trans-European mechanism to support </a:t>
            </a:r>
            <a:r>
              <a:rPr lang="en-US" sz="2000">
                <a:solidFill>
                  <a:schemeClr val="accent2"/>
                </a:solidFill>
              </a:rPr>
              <a:t>creative scientific research designed to generate new knowledge</a:t>
            </a:r>
            <a:r>
              <a:rPr lang="en-US" sz="2000"/>
              <a:t> that opens up </a:t>
            </a:r>
            <a:r>
              <a:rPr lang="en-US" sz="2000" i="1"/>
              <a:t>new avenues for technological progress</a:t>
            </a:r>
            <a:r>
              <a:rPr lang="en-US" sz="2000"/>
              <a:t> and new solutions for social and environmental problems.</a:t>
            </a:r>
          </a:p>
          <a:p>
            <a:pPr lvl="1" algn="just">
              <a:buFontTx/>
              <a:buChar char="•"/>
            </a:pPr>
            <a:endParaRPr lang="en-US" sz="2000"/>
          </a:p>
          <a:p>
            <a:pPr lvl="1" algn="just">
              <a:buFontTx/>
              <a:buChar char="•"/>
            </a:pPr>
            <a:r>
              <a:rPr lang="en-US" sz="2000"/>
              <a:t>This program will enhance the dynamism, creativity and excellence of European research at the </a:t>
            </a:r>
            <a:r>
              <a:rPr lang="en-US" sz="2000">
                <a:solidFill>
                  <a:schemeClr val="accent2"/>
                </a:solidFill>
              </a:rPr>
              <a:t>frontier of knowledge</a:t>
            </a:r>
            <a:r>
              <a:rPr lang="en-US" sz="2000"/>
              <a:t> in all scientific and technological fields, including engineering, socio-economic sciences and the humanities. This action will be overseen by a </a:t>
            </a:r>
            <a:r>
              <a:rPr lang="en-US" sz="2000">
                <a:solidFill>
                  <a:schemeClr val="accent2"/>
                </a:solidFill>
              </a:rPr>
              <a:t>European Research Council</a:t>
            </a:r>
            <a:r>
              <a:rPr lang="en-US" sz="2000"/>
              <a:t>. </a:t>
            </a:r>
          </a:p>
          <a:p>
            <a:pPr lvl="1" algn="just">
              <a:buFontTx/>
              <a:buChar char="•"/>
            </a:pPr>
            <a:endParaRPr lang="en-US" sz="2000"/>
          </a:p>
          <a:p>
            <a:pPr lvl="1" algn="just">
              <a:buFontTx/>
              <a:buChar char="•"/>
            </a:pPr>
            <a:r>
              <a:rPr lang="en-US" sz="2000"/>
              <a:t>Individual projects for </a:t>
            </a:r>
            <a:r>
              <a:rPr lang="en-US" sz="2000">
                <a:solidFill>
                  <a:schemeClr val="accent2"/>
                </a:solidFill>
              </a:rPr>
              <a:t>brilliant</a:t>
            </a:r>
            <a:r>
              <a:rPr lang="en-US" sz="2000"/>
              <a:t> and </a:t>
            </a:r>
            <a:r>
              <a:rPr lang="en-US" sz="2000">
                <a:solidFill>
                  <a:schemeClr val="accent2"/>
                </a:solidFill>
              </a:rPr>
              <a:t>independent</a:t>
            </a:r>
            <a:r>
              <a:rPr lang="en-US" sz="2000"/>
              <a:t> investigators.</a:t>
            </a:r>
          </a:p>
          <a:p>
            <a:pPr lvl="1" algn="just">
              <a:buFontTx/>
              <a:buChar char="•"/>
            </a:pPr>
            <a:endParaRPr lang="en-US" sz="2000"/>
          </a:p>
          <a:p>
            <a:pPr>
              <a:buFontTx/>
              <a:buNone/>
            </a:pPr>
            <a:endParaRPr lang="en-US" sz="2000"/>
          </a:p>
          <a:p>
            <a:pPr>
              <a:buFontTx/>
              <a:buNone/>
            </a:pPr>
            <a:endParaRPr lang="en-US" sz="2000"/>
          </a:p>
        </p:txBody>
      </p:sp>
      <p:sp>
        <p:nvSpPr>
          <p:cNvPr id="41988" name="Rectangle 4"/>
          <p:cNvSpPr>
            <a:spLocks noChangeArrowheads="1"/>
          </p:cNvSpPr>
          <p:nvPr/>
        </p:nvSpPr>
        <p:spPr bwMode="auto">
          <a:xfrm>
            <a:off x="7451725" y="692150"/>
            <a:ext cx="1223963" cy="396875"/>
          </a:xfrm>
          <a:prstGeom prst="rect">
            <a:avLst/>
          </a:prstGeom>
          <a:noFill/>
          <a:ln w="9525">
            <a:noFill/>
            <a:miter lim="800000"/>
            <a:headEnd/>
            <a:tailEnd/>
          </a:ln>
          <a:effectLst/>
        </p:spPr>
        <p:txBody>
          <a:bodyPr>
            <a:spAutoFit/>
          </a:bodyPr>
          <a:lstStyle/>
          <a:p>
            <a:pPr>
              <a:spcBef>
                <a:spcPct val="20000"/>
              </a:spcBef>
            </a:pPr>
            <a:r>
              <a:rPr lang="en-US" sz="2000"/>
              <a:t>7460M€</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468313" y="0"/>
            <a:ext cx="8229600" cy="1143000"/>
          </a:xfrm>
        </p:spPr>
        <p:txBody>
          <a:bodyPr/>
          <a:lstStyle/>
          <a:p>
            <a:r>
              <a:rPr lang="en-US" sz="2400">
                <a:solidFill>
                  <a:srgbClr val="FF3300"/>
                </a:solidFill>
              </a:rPr>
              <a:t>IDEAS</a:t>
            </a:r>
            <a:r>
              <a:rPr lang="en-US" sz="2400">
                <a:solidFill>
                  <a:schemeClr val="accent2"/>
                </a:solidFill>
              </a:rPr>
              <a:t>: Starting Independent Researcher Grant (StG)</a:t>
            </a:r>
          </a:p>
        </p:txBody>
      </p:sp>
      <p:sp>
        <p:nvSpPr>
          <p:cNvPr id="44035" name="Rectangle 3"/>
          <p:cNvSpPr>
            <a:spLocks noGrp="1" noChangeArrowheads="1"/>
          </p:cNvSpPr>
          <p:nvPr>
            <p:ph type="body" idx="1"/>
          </p:nvPr>
        </p:nvSpPr>
        <p:spPr>
          <a:xfrm>
            <a:off x="476250" y="1143000"/>
            <a:ext cx="8362950" cy="4525963"/>
          </a:xfrm>
        </p:spPr>
        <p:txBody>
          <a:bodyPr/>
          <a:lstStyle/>
          <a:p>
            <a:pPr>
              <a:lnSpc>
                <a:spcPct val="90000"/>
              </a:lnSpc>
            </a:pPr>
            <a:r>
              <a:rPr lang="en-US" sz="2400"/>
              <a:t>People in position of starting their first independent research team (&lt;10years from PhD)</a:t>
            </a:r>
          </a:p>
          <a:p>
            <a:pPr>
              <a:lnSpc>
                <a:spcPct val="90000"/>
              </a:lnSpc>
            </a:pPr>
            <a:r>
              <a:rPr lang="en-US" sz="2400"/>
              <a:t>Criteria: Potential of the people, excellence of the project.</a:t>
            </a:r>
          </a:p>
          <a:p>
            <a:pPr>
              <a:lnSpc>
                <a:spcPct val="90000"/>
              </a:lnSpc>
            </a:pPr>
            <a:r>
              <a:rPr lang="en-US" sz="2400"/>
              <a:t>€100,000-€400,000/year for </a:t>
            </a:r>
            <a:r>
              <a:rPr lang="en-US" sz="2400">
                <a:solidFill>
                  <a:schemeClr val="accent2"/>
                </a:solidFill>
              </a:rPr>
              <a:t>5 years</a:t>
            </a:r>
          </a:p>
          <a:p>
            <a:pPr>
              <a:lnSpc>
                <a:spcPct val="90000"/>
              </a:lnSpc>
            </a:pPr>
            <a:r>
              <a:rPr lang="en-US" sz="2400">
                <a:solidFill>
                  <a:schemeClr val="accent2"/>
                </a:solidFill>
              </a:rPr>
              <a:t>Salary costs for the participant, and team members </a:t>
            </a:r>
            <a:r>
              <a:rPr lang="en-US" sz="2400">
                <a:solidFill>
                  <a:srgbClr val="990000"/>
                </a:solidFill>
              </a:rPr>
              <a:t>may</a:t>
            </a:r>
            <a:r>
              <a:rPr lang="en-US" sz="2400">
                <a:solidFill>
                  <a:schemeClr val="accent2"/>
                </a:solidFill>
              </a:rPr>
              <a:t> be included. </a:t>
            </a:r>
          </a:p>
          <a:p>
            <a:pPr>
              <a:lnSpc>
                <a:spcPct val="90000"/>
              </a:lnSpc>
            </a:pPr>
            <a:r>
              <a:rPr lang="en-US" sz="2400">
                <a:solidFill>
                  <a:schemeClr val="accent2"/>
                </a:solidFill>
              </a:rPr>
              <a:t>Open Call: </a:t>
            </a:r>
            <a:r>
              <a:rPr lang="en-US" sz="2400">
                <a:solidFill>
                  <a:srgbClr val="990000"/>
                </a:solidFill>
              </a:rPr>
              <a:t>25 April 2007 </a:t>
            </a:r>
            <a:r>
              <a:rPr lang="en-US" sz="2400">
                <a:solidFill>
                  <a:schemeClr val="accent2"/>
                </a:solidFill>
              </a:rPr>
              <a:t>(preliminar proposal)</a:t>
            </a:r>
          </a:p>
          <a:p>
            <a:pPr>
              <a:lnSpc>
                <a:spcPct val="90000"/>
              </a:lnSpc>
            </a:pPr>
            <a:r>
              <a:rPr lang="en-US" sz="2400"/>
              <a:t>1st stage: 4+1+3 pages (project, resources, CV)</a:t>
            </a:r>
          </a:p>
          <a:p>
            <a:pPr>
              <a:lnSpc>
                <a:spcPct val="90000"/>
              </a:lnSpc>
            </a:pPr>
            <a:r>
              <a:rPr lang="en-US" sz="2400"/>
              <a:t>2nd stage: 10+2+4 pages</a:t>
            </a:r>
          </a:p>
          <a:p>
            <a:pPr>
              <a:lnSpc>
                <a:spcPct val="90000"/>
              </a:lnSpc>
            </a:pPr>
            <a:r>
              <a:rPr lang="en-US" sz="2400"/>
              <a:t>Budget: 300 M€ (45% to physical sciences)</a:t>
            </a:r>
          </a:p>
          <a:p>
            <a:pPr>
              <a:lnSpc>
                <a:spcPct val="90000"/>
              </a:lnSpc>
            </a:pPr>
            <a:r>
              <a:rPr lang="en-US" sz="2400">
                <a:solidFill>
                  <a:schemeClr val="accent2"/>
                </a:solidFill>
              </a:rPr>
              <a:t>… possibility of continuation (see next slide)</a:t>
            </a:r>
          </a:p>
          <a:p>
            <a:pPr>
              <a:lnSpc>
                <a:spcPct val="90000"/>
              </a:lnSpc>
            </a:pPr>
            <a:endParaRPr lang="en-US" sz="2000">
              <a:solidFill>
                <a:schemeClr val="accent2"/>
              </a:solidFill>
            </a:endParaRPr>
          </a:p>
          <a:p>
            <a:pPr>
              <a:lnSpc>
                <a:spcPct val="90000"/>
              </a:lnSpc>
            </a:pPr>
            <a:endParaRPr lang="en-US"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4213" y="188913"/>
            <a:ext cx="7772400" cy="1008062"/>
          </a:xfrm>
        </p:spPr>
        <p:txBody>
          <a:bodyPr/>
          <a:lstStyle/>
          <a:p>
            <a:r>
              <a:rPr lang="en-US"/>
              <a:t>FP7: Framework Program 7th</a:t>
            </a:r>
          </a:p>
        </p:txBody>
      </p:sp>
      <p:pic>
        <p:nvPicPr>
          <p:cNvPr id="5123" name="Picture 3" descr="FP7"/>
          <p:cNvPicPr>
            <a:picLocks noChangeAspect="1" noChangeArrowheads="1"/>
          </p:cNvPicPr>
          <p:nvPr/>
        </p:nvPicPr>
        <p:blipFill>
          <a:blip r:embed="rId3"/>
          <a:srcRect/>
          <a:stretch>
            <a:fillRect/>
          </a:stretch>
        </p:blipFill>
        <p:spPr bwMode="auto">
          <a:xfrm>
            <a:off x="0" y="1557338"/>
            <a:ext cx="9144000" cy="4470400"/>
          </a:xfrm>
          <a:prstGeom prst="rect">
            <a:avLst/>
          </a:prstGeom>
          <a:noFill/>
        </p:spPr>
      </p:pic>
      <p:sp>
        <p:nvSpPr>
          <p:cNvPr id="5124" name="Text Box 4"/>
          <p:cNvSpPr txBox="1">
            <a:spLocks noChangeArrowheads="1"/>
          </p:cNvSpPr>
          <p:nvPr/>
        </p:nvSpPr>
        <p:spPr bwMode="auto">
          <a:xfrm>
            <a:off x="2987675" y="6035675"/>
            <a:ext cx="3217863" cy="822325"/>
          </a:xfrm>
          <a:prstGeom prst="rect">
            <a:avLst/>
          </a:prstGeom>
          <a:noFill/>
          <a:ln w="9525">
            <a:noFill/>
            <a:miter lim="800000"/>
            <a:headEnd/>
            <a:tailEnd/>
          </a:ln>
          <a:effectLst/>
        </p:spPr>
        <p:txBody>
          <a:bodyPr wrap="none">
            <a:spAutoFit/>
          </a:bodyPr>
          <a:lstStyle/>
          <a:p>
            <a:r>
              <a:rPr lang="ca-ES" sz="2400">
                <a:hlinkClick r:id="rId4"/>
              </a:rPr>
              <a:t>http://cordis.europa.eu</a:t>
            </a:r>
            <a:endParaRPr lang="ca-ES" sz="2400"/>
          </a:p>
          <a:p>
            <a:endParaRPr lang="ca-ES" sz="2400"/>
          </a:p>
        </p:txBody>
      </p:sp>
      <p:sp>
        <p:nvSpPr>
          <p:cNvPr id="5125" name="Text Box 5"/>
          <p:cNvSpPr txBox="1">
            <a:spLocks noChangeArrowheads="1"/>
          </p:cNvSpPr>
          <p:nvPr/>
        </p:nvSpPr>
        <p:spPr bwMode="auto">
          <a:xfrm>
            <a:off x="7143750" y="6040438"/>
            <a:ext cx="1644650" cy="457200"/>
          </a:xfrm>
          <a:prstGeom prst="rect">
            <a:avLst/>
          </a:prstGeom>
          <a:noFill/>
          <a:ln w="9525">
            <a:noFill/>
            <a:miter lim="800000"/>
            <a:headEnd/>
            <a:tailEnd/>
          </a:ln>
          <a:effectLst/>
        </p:spPr>
        <p:txBody>
          <a:bodyPr wrap="none">
            <a:spAutoFit/>
          </a:bodyPr>
          <a:lstStyle/>
          <a:p>
            <a:r>
              <a:rPr lang="es-ES" sz="2400" b="1">
                <a:solidFill>
                  <a:schemeClr val="accent2"/>
                </a:solidFill>
              </a:rPr>
              <a:t>2007-2013</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457200" y="0"/>
            <a:ext cx="8229600" cy="1143000"/>
          </a:xfrm>
        </p:spPr>
        <p:txBody>
          <a:bodyPr/>
          <a:lstStyle/>
          <a:p>
            <a:r>
              <a:rPr lang="en-US" sz="2400">
                <a:solidFill>
                  <a:srgbClr val="FF3300"/>
                </a:solidFill>
              </a:rPr>
              <a:t>IDEAS</a:t>
            </a:r>
            <a:r>
              <a:rPr lang="en-US" sz="2400">
                <a:solidFill>
                  <a:schemeClr val="accent2"/>
                </a:solidFill>
              </a:rPr>
              <a:t>: Advanced Investigator Grant (AdG)</a:t>
            </a:r>
          </a:p>
        </p:txBody>
      </p:sp>
      <p:sp>
        <p:nvSpPr>
          <p:cNvPr id="46083" name="Rectangle 3"/>
          <p:cNvSpPr>
            <a:spLocks noGrp="1" noChangeArrowheads="1"/>
          </p:cNvSpPr>
          <p:nvPr>
            <p:ph type="body" idx="1"/>
          </p:nvPr>
        </p:nvSpPr>
        <p:spPr>
          <a:xfrm>
            <a:off x="457200" y="1066800"/>
            <a:ext cx="8362950" cy="4525963"/>
          </a:xfrm>
        </p:spPr>
        <p:txBody>
          <a:bodyPr/>
          <a:lstStyle/>
          <a:p>
            <a:pPr algn="just"/>
            <a:r>
              <a:rPr lang="en-US" sz="2400"/>
              <a:t>Support project of research excellence in the frontier of knowledge led by brilliant </a:t>
            </a:r>
            <a:r>
              <a:rPr lang="en-US" sz="2400">
                <a:solidFill>
                  <a:schemeClr val="accent2"/>
                </a:solidFill>
              </a:rPr>
              <a:t>independent</a:t>
            </a:r>
            <a:r>
              <a:rPr lang="en-US" sz="2400"/>
              <a:t> researchers in the EU (independent of their nationality). Intended to be for </a:t>
            </a:r>
            <a:r>
              <a:rPr lang="en-US" sz="2400">
                <a:solidFill>
                  <a:schemeClr val="accent2"/>
                </a:solidFill>
              </a:rPr>
              <a:t>‘young’-senior researchers</a:t>
            </a:r>
            <a:r>
              <a:rPr lang="en-US" sz="2400"/>
              <a:t>.</a:t>
            </a:r>
          </a:p>
          <a:p>
            <a:r>
              <a:rPr lang="en-US" sz="2400"/>
              <a:t>Criteria: Potential of the people, excellence of the project.</a:t>
            </a:r>
          </a:p>
          <a:p>
            <a:r>
              <a:rPr lang="en-US" sz="2400">
                <a:solidFill>
                  <a:schemeClr val="accent2"/>
                </a:solidFill>
              </a:rPr>
              <a:t>Call to be Opened</a:t>
            </a:r>
          </a:p>
          <a:p>
            <a:pPr>
              <a:buFontTx/>
              <a:buNone/>
            </a:pPr>
            <a:endParaRPr lang="en-US" sz="2400">
              <a:solidFill>
                <a:schemeClr val="accent2"/>
              </a:solidFill>
            </a:endParaRPr>
          </a:p>
          <a:p>
            <a:r>
              <a:rPr lang="en-US" sz="2400">
                <a:solidFill>
                  <a:schemeClr val="accent2"/>
                </a:solidFill>
              </a:rPr>
              <a:t>Independent:</a:t>
            </a:r>
          </a:p>
          <a:p>
            <a:pPr lvl="1"/>
            <a:r>
              <a:rPr lang="en-US" sz="2000">
                <a:solidFill>
                  <a:schemeClr val="accent2"/>
                </a:solidFill>
              </a:rPr>
              <a:t>Can apply for funding ‘alone’</a:t>
            </a:r>
          </a:p>
          <a:p>
            <a:pPr lvl="1"/>
            <a:r>
              <a:rPr lang="en-US" sz="2000">
                <a:solidFill>
                  <a:schemeClr val="accent2"/>
                </a:solidFill>
              </a:rPr>
              <a:t>Management of the funding and make decisions</a:t>
            </a:r>
          </a:p>
          <a:p>
            <a:pPr lvl="1"/>
            <a:r>
              <a:rPr lang="en-US" sz="2000">
                <a:solidFill>
                  <a:schemeClr val="accent2"/>
                </a:solidFill>
              </a:rPr>
              <a:t>Publish as a senior author</a:t>
            </a:r>
          </a:p>
          <a:p>
            <a:pPr lvl="1"/>
            <a:r>
              <a:rPr lang="en-US" sz="2000">
                <a:solidFill>
                  <a:schemeClr val="accent2"/>
                </a:solidFill>
              </a:rPr>
              <a:t>Have access to a reasonable space and facilities to carry out your research</a:t>
            </a:r>
          </a:p>
          <a:p>
            <a:endParaRPr lang="en-US" sz="2400">
              <a:solidFill>
                <a:schemeClr val="accent2"/>
              </a:solidFill>
            </a:endParaRPr>
          </a:p>
          <a:p>
            <a:endParaRPr lang="en-US" sz="200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idx="4294967295"/>
          </p:nvPr>
        </p:nvSpPr>
        <p:spPr>
          <a:xfrm>
            <a:off x="468313" y="115888"/>
            <a:ext cx="8229600" cy="722312"/>
          </a:xfrm>
        </p:spPr>
        <p:txBody>
          <a:bodyPr/>
          <a:lstStyle/>
          <a:p>
            <a:r>
              <a:rPr lang="en-US" sz="4000">
                <a:solidFill>
                  <a:srgbClr val="FF3300"/>
                </a:solidFill>
              </a:rPr>
              <a:t>Capacities</a:t>
            </a:r>
          </a:p>
        </p:txBody>
      </p:sp>
      <p:sp>
        <p:nvSpPr>
          <p:cNvPr id="48131" name="Rectangle 3"/>
          <p:cNvSpPr>
            <a:spLocks noGrp="1" noChangeArrowheads="1"/>
          </p:cNvSpPr>
          <p:nvPr>
            <p:ph type="body" idx="4294967295"/>
          </p:nvPr>
        </p:nvSpPr>
        <p:spPr>
          <a:xfrm>
            <a:off x="152400" y="838200"/>
            <a:ext cx="8569325" cy="4525963"/>
          </a:xfrm>
        </p:spPr>
        <p:txBody>
          <a:bodyPr/>
          <a:lstStyle/>
          <a:p>
            <a:pPr lvl="1" algn="just">
              <a:buFontTx/>
              <a:buChar char="•"/>
            </a:pPr>
            <a:r>
              <a:rPr lang="en-US" sz="2000"/>
              <a:t>The objective of this action is to support research infrastructures, research for the benefit of SMEs and the research potential of European regions (Regions of Knowledge) as well as to stimulate the realization of the full research potential (Convergence Regions) of the enlarged Union and build an effective and democratic European Knowledge society. </a:t>
            </a:r>
          </a:p>
          <a:p>
            <a:pPr lvl="1" algn="just">
              <a:lnSpc>
                <a:spcPct val="80000"/>
              </a:lnSpc>
              <a:buFontTx/>
              <a:buChar char="•"/>
            </a:pPr>
            <a:endParaRPr lang="en-US" sz="2000"/>
          </a:p>
          <a:p>
            <a:pPr lvl="1" algn="just">
              <a:lnSpc>
                <a:spcPct val="80000"/>
              </a:lnSpc>
              <a:buFontTx/>
              <a:buChar char="•"/>
            </a:pPr>
            <a:r>
              <a:rPr lang="en-US" sz="2000"/>
              <a:t>Research infrastructures </a:t>
            </a:r>
          </a:p>
          <a:p>
            <a:pPr lvl="1" algn="just">
              <a:lnSpc>
                <a:spcPct val="80000"/>
              </a:lnSpc>
              <a:buFontTx/>
              <a:buChar char="•"/>
            </a:pPr>
            <a:r>
              <a:rPr lang="en-US" sz="2000"/>
              <a:t>Research for the benefit of SMEs</a:t>
            </a:r>
          </a:p>
          <a:p>
            <a:pPr lvl="1" algn="just">
              <a:lnSpc>
                <a:spcPct val="80000"/>
              </a:lnSpc>
              <a:buFontTx/>
              <a:buChar char="•"/>
            </a:pPr>
            <a:r>
              <a:rPr lang="en-US" sz="2000">
                <a:solidFill>
                  <a:schemeClr val="accent2"/>
                </a:solidFill>
              </a:rPr>
              <a:t>Regions of knowledge</a:t>
            </a:r>
            <a:r>
              <a:rPr lang="en-US" sz="2000"/>
              <a:t> and support for regional research-driven clusters </a:t>
            </a:r>
          </a:p>
          <a:p>
            <a:pPr lvl="1" algn="just">
              <a:lnSpc>
                <a:spcPct val="80000"/>
              </a:lnSpc>
              <a:buFontTx/>
              <a:buChar char="•"/>
            </a:pPr>
            <a:r>
              <a:rPr lang="en-US" sz="2000"/>
              <a:t>Research potential of Convergence Regions </a:t>
            </a:r>
          </a:p>
          <a:p>
            <a:pPr lvl="1" algn="just">
              <a:lnSpc>
                <a:spcPct val="80000"/>
              </a:lnSpc>
              <a:buFontTx/>
              <a:buChar char="•"/>
            </a:pPr>
            <a:r>
              <a:rPr lang="en-US" sz="2000">
                <a:solidFill>
                  <a:srgbClr val="990000"/>
                </a:solidFill>
              </a:rPr>
              <a:t>Science in society </a:t>
            </a:r>
          </a:p>
          <a:p>
            <a:pPr lvl="1" algn="just">
              <a:lnSpc>
                <a:spcPct val="80000"/>
              </a:lnSpc>
              <a:buFontTx/>
              <a:buChar char="•"/>
            </a:pPr>
            <a:r>
              <a:rPr lang="en-US" sz="2000"/>
              <a:t>Support to the coherent development of research policies </a:t>
            </a:r>
          </a:p>
          <a:p>
            <a:pPr lvl="1" algn="just">
              <a:lnSpc>
                <a:spcPct val="80000"/>
              </a:lnSpc>
              <a:buFontTx/>
              <a:buChar char="•"/>
            </a:pPr>
            <a:r>
              <a:rPr lang="en-US" sz="2000"/>
              <a:t>International cooperation </a:t>
            </a:r>
          </a:p>
          <a:p>
            <a:pPr lvl="1" algn="just">
              <a:lnSpc>
                <a:spcPct val="80000"/>
              </a:lnSpc>
              <a:buFontTx/>
              <a:buChar char="•"/>
            </a:pPr>
            <a:endParaRPr lang="en-US" sz="2000"/>
          </a:p>
          <a:p>
            <a:pPr lvl="1" algn="just">
              <a:lnSpc>
                <a:spcPct val="80000"/>
              </a:lnSpc>
              <a:buFontTx/>
              <a:buChar char="•"/>
            </a:pPr>
            <a:r>
              <a:rPr lang="en-US" sz="2000"/>
              <a:t>Some of them </a:t>
            </a:r>
            <a:r>
              <a:rPr lang="en-US" sz="2000">
                <a:solidFill>
                  <a:schemeClr val="accent2"/>
                </a:solidFill>
              </a:rPr>
              <a:t>bridge the gap between Cooperation, People &amp; Ideas </a:t>
            </a:r>
            <a:r>
              <a:rPr lang="en-US" sz="2000">
                <a:solidFill>
                  <a:srgbClr val="990000"/>
                </a:solidFill>
              </a:rPr>
              <a:t>(‘horizontality’)</a:t>
            </a:r>
            <a:endParaRPr lang="en-US" sz="180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idx="4294967295"/>
          </p:nvPr>
        </p:nvSpPr>
        <p:spPr>
          <a:xfrm>
            <a:off x="468313" y="260350"/>
            <a:ext cx="8229600" cy="1143000"/>
          </a:xfrm>
        </p:spPr>
        <p:txBody>
          <a:bodyPr/>
          <a:lstStyle/>
          <a:p>
            <a:r>
              <a:rPr lang="en-US">
                <a:solidFill>
                  <a:srgbClr val="FF3300"/>
                </a:solidFill>
              </a:rPr>
              <a:t>People</a:t>
            </a:r>
          </a:p>
        </p:txBody>
      </p:sp>
      <p:sp>
        <p:nvSpPr>
          <p:cNvPr id="50179" name="Rectangle 3"/>
          <p:cNvSpPr>
            <a:spLocks noGrp="1" noChangeArrowheads="1"/>
          </p:cNvSpPr>
          <p:nvPr>
            <p:ph type="body" idx="4294967295"/>
          </p:nvPr>
        </p:nvSpPr>
        <p:spPr>
          <a:xfrm>
            <a:off x="0" y="1412875"/>
            <a:ext cx="8569325" cy="4525963"/>
          </a:xfrm>
        </p:spPr>
        <p:txBody>
          <a:bodyPr/>
          <a:lstStyle/>
          <a:p>
            <a:pPr lvl="1" algn="just">
              <a:buFontTx/>
              <a:buChar char="•"/>
            </a:pPr>
            <a:r>
              <a:rPr lang="en-US" sz="2000"/>
              <a:t>Quantitative and qualitative strengthening of human resources in research and technology in Europe by putting into place a coherent set of </a:t>
            </a:r>
            <a:r>
              <a:rPr lang="en-US" sz="2000">
                <a:solidFill>
                  <a:schemeClr val="accent2"/>
                </a:solidFill>
              </a:rPr>
              <a:t>Marie Curie actions</a:t>
            </a:r>
            <a:r>
              <a:rPr lang="en-US" sz="2000"/>
              <a:t>:</a:t>
            </a:r>
          </a:p>
          <a:p>
            <a:pPr lvl="1" algn="just">
              <a:buFontTx/>
              <a:buChar char="•"/>
            </a:pPr>
            <a:endParaRPr lang="en-US" sz="2000"/>
          </a:p>
          <a:p>
            <a:pPr lvl="1" algn="just">
              <a:buFontTx/>
              <a:buChar char="•"/>
            </a:pPr>
            <a:r>
              <a:rPr lang="en-US" sz="2000"/>
              <a:t>Host driven actions (RTN, EST, TOK &amp; SCF/LCF)</a:t>
            </a:r>
          </a:p>
          <a:p>
            <a:pPr lvl="1" algn="just">
              <a:buFontTx/>
              <a:buChar char="•"/>
            </a:pPr>
            <a:r>
              <a:rPr lang="en-US" sz="2000"/>
              <a:t>Individual driven actions (EIF, OIF &amp; IIF) </a:t>
            </a:r>
          </a:p>
          <a:p>
            <a:pPr lvl="1" algn="just">
              <a:buFontTx/>
              <a:buChar char="•"/>
            </a:pPr>
            <a:r>
              <a:rPr lang="en-US" sz="2000"/>
              <a:t>Excellence promotion and recognition (EXT, EXA &amp; EXC)</a:t>
            </a:r>
          </a:p>
          <a:p>
            <a:pPr lvl="1" algn="just">
              <a:buFontTx/>
              <a:buChar char="•"/>
            </a:pPr>
            <a:r>
              <a:rPr lang="en-US" sz="2000"/>
              <a:t>Return and re-integration mechanisms (ERG &amp; IRG) </a:t>
            </a:r>
          </a:p>
          <a:p>
            <a:pPr lvl="1" algn="just">
              <a:buFontTx/>
              <a:buChar char="•"/>
            </a:pPr>
            <a:r>
              <a:rPr lang="en-US" sz="2000"/>
              <a:t>Co-operation with Member States and Associated Countries</a:t>
            </a:r>
          </a:p>
          <a:p>
            <a:pPr lvl="1" algn="just">
              <a:buFontTx/>
              <a:buChar char="•"/>
            </a:pPr>
            <a:endParaRPr lang="en-US" sz="2000"/>
          </a:p>
          <a:p>
            <a:pPr>
              <a:buFontTx/>
              <a:buNone/>
            </a:pPr>
            <a:endParaRPr lang="en-US" sz="2800"/>
          </a:p>
          <a:p>
            <a:pPr>
              <a:buFontTx/>
              <a:buNone/>
            </a:pPr>
            <a:endParaRPr lang="en-US" sz="2800"/>
          </a:p>
        </p:txBody>
      </p:sp>
      <p:sp>
        <p:nvSpPr>
          <p:cNvPr id="50180" name="Text Box 4"/>
          <p:cNvSpPr txBox="1">
            <a:spLocks noChangeArrowheads="1"/>
          </p:cNvSpPr>
          <p:nvPr/>
        </p:nvSpPr>
        <p:spPr bwMode="auto">
          <a:xfrm>
            <a:off x="3348038" y="5949950"/>
            <a:ext cx="5378450" cy="641350"/>
          </a:xfrm>
          <a:prstGeom prst="rect">
            <a:avLst/>
          </a:prstGeom>
          <a:noFill/>
          <a:ln w="9525">
            <a:noFill/>
            <a:miter lim="800000"/>
            <a:headEnd/>
            <a:tailEnd/>
          </a:ln>
          <a:effectLst/>
        </p:spPr>
        <p:txBody>
          <a:bodyPr wrap="none">
            <a:spAutoFit/>
          </a:bodyPr>
          <a:lstStyle/>
          <a:p>
            <a:pPr lvl="1">
              <a:lnSpc>
                <a:spcPct val="80000"/>
              </a:lnSpc>
              <a:spcBef>
                <a:spcPct val="20000"/>
              </a:spcBef>
            </a:pPr>
            <a:r>
              <a:rPr lang="en-US" sz="2000">
                <a:hlinkClick r:id="rId3"/>
              </a:rPr>
              <a:t>http://cordis.europa.eu/mariecurie-actions/</a:t>
            </a:r>
            <a:endParaRPr lang="en-US" sz="2000"/>
          </a:p>
          <a:p>
            <a:endParaRPr lang="en-US" sz="200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457200" y="0"/>
            <a:ext cx="8229600" cy="838200"/>
          </a:xfrm>
        </p:spPr>
        <p:txBody>
          <a:bodyPr/>
          <a:lstStyle/>
          <a:p>
            <a:r>
              <a:rPr lang="en-US" sz="4000" b="1"/>
              <a:t>Funding schemes</a:t>
            </a:r>
            <a:endParaRPr lang="en-GB" sz="4000" b="1"/>
          </a:p>
        </p:txBody>
      </p:sp>
      <p:sp>
        <p:nvSpPr>
          <p:cNvPr id="63491" name="Rectangle 3"/>
          <p:cNvSpPr>
            <a:spLocks noGrp="1" noChangeArrowheads="1"/>
          </p:cNvSpPr>
          <p:nvPr>
            <p:ph type="body" idx="1"/>
          </p:nvPr>
        </p:nvSpPr>
        <p:spPr>
          <a:xfrm>
            <a:off x="381000" y="1066800"/>
            <a:ext cx="8135938" cy="5157788"/>
          </a:xfrm>
        </p:spPr>
        <p:txBody>
          <a:bodyPr/>
          <a:lstStyle/>
          <a:p>
            <a:pPr marL="533400" indent="-533400">
              <a:lnSpc>
                <a:spcPct val="80000"/>
              </a:lnSpc>
              <a:buFontTx/>
              <a:buNone/>
            </a:pPr>
            <a:r>
              <a:rPr lang="en-US" sz="2800"/>
              <a:t>3 funding schemes – 5 “instruments”</a:t>
            </a:r>
          </a:p>
          <a:p>
            <a:pPr marL="533400" indent="-533400">
              <a:lnSpc>
                <a:spcPct val="80000"/>
              </a:lnSpc>
              <a:buFontTx/>
              <a:buNone/>
            </a:pPr>
            <a:endParaRPr lang="en-US" sz="1000"/>
          </a:p>
          <a:p>
            <a:pPr marL="533400" indent="-533400">
              <a:lnSpc>
                <a:spcPct val="80000"/>
              </a:lnSpc>
              <a:buClr>
                <a:srgbClr val="FF0000"/>
              </a:buClr>
            </a:pPr>
            <a:r>
              <a:rPr lang="en-US" sz="2400"/>
              <a:t>Collaborative Projects (CP)*</a:t>
            </a:r>
          </a:p>
          <a:p>
            <a:pPr marL="914400" lvl="1" indent="-457200">
              <a:lnSpc>
                <a:spcPct val="110000"/>
              </a:lnSpc>
            </a:pPr>
            <a:r>
              <a:rPr lang="en-US" sz="1800"/>
              <a:t>Large Scale Integrating Projects </a:t>
            </a:r>
            <a:r>
              <a:rPr lang="en-US" sz="1800">
                <a:solidFill>
                  <a:schemeClr val="bg2"/>
                </a:solidFill>
              </a:rPr>
              <a:t>(“IP”)</a:t>
            </a:r>
          </a:p>
          <a:p>
            <a:pPr marL="914400" lvl="1" indent="-457200">
              <a:lnSpc>
                <a:spcPct val="80000"/>
              </a:lnSpc>
            </a:pPr>
            <a:r>
              <a:rPr lang="en-US" sz="1800"/>
              <a:t>Small or medium scale focused research actions </a:t>
            </a:r>
            <a:r>
              <a:rPr lang="en-US" sz="1800">
                <a:solidFill>
                  <a:schemeClr val="bg2"/>
                </a:solidFill>
              </a:rPr>
              <a:t>(“STREP”)</a:t>
            </a:r>
          </a:p>
          <a:p>
            <a:pPr marL="533400" indent="-533400">
              <a:lnSpc>
                <a:spcPct val="130000"/>
              </a:lnSpc>
              <a:buClr>
                <a:srgbClr val="FF0000"/>
              </a:buClr>
            </a:pPr>
            <a:r>
              <a:rPr lang="en-US" sz="2400"/>
              <a:t>Networks of Excellence (NoE)</a:t>
            </a:r>
          </a:p>
          <a:p>
            <a:pPr marL="533400" indent="-533400">
              <a:lnSpc>
                <a:spcPct val="130000"/>
              </a:lnSpc>
              <a:buClr>
                <a:srgbClr val="FF0000"/>
              </a:buClr>
            </a:pPr>
            <a:r>
              <a:rPr lang="en-US" sz="2400"/>
              <a:t>Coordination and Support Actions (CSA)</a:t>
            </a:r>
          </a:p>
          <a:p>
            <a:pPr marL="914400" lvl="1" indent="-457200">
              <a:lnSpc>
                <a:spcPct val="80000"/>
              </a:lnSpc>
            </a:pPr>
            <a:r>
              <a:rPr lang="en-US" sz="1800"/>
              <a:t>Coordinating or networking actions </a:t>
            </a:r>
            <a:r>
              <a:rPr lang="en-US" sz="1800">
                <a:solidFill>
                  <a:schemeClr val="bg2"/>
                </a:solidFill>
              </a:rPr>
              <a:t>(“CA”)</a:t>
            </a:r>
          </a:p>
          <a:p>
            <a:pPr marL="914400" lvl="1" indent="-457200">
              <a:lnSpc>
                <a:spcPct val="80000"/>
              </a:lnSpc>
            </a:pPr>
            <a:r>
              <a:rPr lang="en-US" sz="1800"/>
              <a:t>Support Actions </a:t>
            </a:r>
            <a:r>
              <a:rPr lang="en-US" sz="1800">
                <a:solidFill>
                  <a:schemeClr val="bg2"/>
                </a:solidFill>
              </a:rPr>
              <a:t>(“SSA”)</a:t>
            </a:r>
          </a:p>
          <a:p>
            <a:pPr marL="533400" indent="-533400">
              <a:lnSpc>
                <a:spcPct val="80000"/>
              </a:lnSpc>
              <a:buFontTx/>
              <a:buNone/>
            </a:pPr>
            <a:endParaRPr lang="en-US" sz="2000">
              <a:solidFill>
                <a:schemeClr val="bg2"/>
              </a:solidFill>
            </a:endParaRPr>
          </a:p>
          <a:p>
            <a:pPr marL="533400" indent="-533400">
              <a:lnSpc>
                <a:spcPct val="80000"/>
              </a:lnSpc>
              <a:buFontTx/>
              <a:buNone/>
            </a:pPr>
            <a:r>
              <a:rPr lang="en-US" sz="2400" b="1"/>
              <a:t>ICT Workprogramme: </a:t>
            </a:r>
          </a:p>
          <a:p>
            <a:pPr marL="533400" indent="-533400">
              <a:lnSpc>
                <a:spcPct val="80000"/>
              </a:lnSpc>
            </a:pPr>
            <a:r>
              <a:rPr lang="en-US" sz="2400" b="1"/>
              <a:t>budget pre-allocation to instruments !</a:t>
            </a:r>
          </a:p>
          <a:p>
            <a:pPr marL="533400" indent="-533400">
              <a:lnSpc>
                <a:spcPct val="80000"/>
              </a:lnSpc>
            </a:pPr>
            <a:r>
              <a:rPr lang="en-IE" sz="2400" b="1"/>
              <a:t>*SICA – Specific International Co-operation Actions</a:t>
            </a:r>
            <a:endParaRPr lang="en-US" sz="24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685800" y="152400"/>
            <a:ext cx="7415213" cy="762000"/>
          </a:xfrm>
        </p:spPr>
        <p:txBody>
          <a:bodyPr/>
          <a:lstStyle/>
          <a:p>
            <a:r>
              <a:rPr lang="en-US" sz="3600" b="1"/>
              <a:t>Budget split per objective</a:t>
            </a:r>
            <a:endParaRPr lang="en-GB" sz="3600" b="1"/>
          </a:p>
        </p:txBody>
      </p:sp>
      <p:sp>
        <p:nvSpPr>
          <p:cNvPr id="64515" name="Rectangle 3"/>
          <p:cNvSpPr>
            <a:spLocks noGrp="1" noChangeArrowheads="1"/>
          </p:cNvSpPr>
          <p:nvPr>
            <p:ph type="body" idx="1"/>
          </p:nvPr>
        </p:nvSpPr>
        <p:spPr>
          <a:xfrm>
            <a:off x="457200" y="1143000"/>
            <a:ext cx="7991475" cy="4471988"/>
          </a:xfrm>
        </p:spPr>
        <p:txBody>
          <a:bodyPr/>
          <a:lstStyle/>
          <a:p>
            <a:pPr>
              <a:lnSpc>
                <a:spcPct val="90000"/>
              </a:lnSpc>
              <a:buFontTx/>
              <a:buNone/>
            </a:pPr>
            <a:r>
              <a:rPr lang="en-US" sz="2400"/>
              <a:t>For each Work Programme objective:</a:t>
            </a:r>
          </a:p>
          <a:p>
            <a:pPr>
              <a:lnSpc>
                <a:spcPct val="90000"/>
              </a:lnSpc>
              <a:buFontTx/>
              <a:buNone/>
            </a:pPr>
            <a:endParaRPr lang="en-US" sz="2400"/>
          </a:p>
          <a:p>
            <a:pPr>
              <a:lnSpc>
                <a:spcPct val="90000"/>
              </a:lnSpc>
            </a:pPr>
            <a:r>
              <a:rPr lang="en-US" sz="2400"/>
              <a:t>A reserved amount for </a:t>
            </a:r>
            <a:r>
              <a:rPr lang="en-US" sz="2400">
                <a:solidFill>
                  <a:srgbClr val="FF0000"/>
                </a:solidFill>
              </a:rPr>
              <a:t>CSAs</a:t>
            </a:r>
          </a:p>
          <a:p>
            <a:pPr lvl="1">
              <a:lnSpc>
                <a:spcPct val="90000"/>
              </a:lnSpc>
            </a:pPr>
            <a:r>
              <a:rPr lang="en-US" sz="1800"/>
              <a:t>support activities won’t need to compete against research projects for funding</a:t>
            </a:r>
          </a:p>
          <a:p>
            <a:pPr lvl="1">
              <a:lnSpc>
                <a:spcPct val="90000"/>
              </a:lnSpc>
            </a:pPr>
            <a:endParaRPr lang="en-US" sz="1000"/>
          </a:p>
          <a:p>
            <a:pPr>
              <a:lnSpc>
                <a:spcPct val="90000"/>
              </a:lnSpc>
            </a:pPr>
            <a:r>
              <a:rPr lang="en-US" sz="2400"/>
              <a:t>A reserved amount for </a:t>
            </a:r>
            <a:r>
              <a:rPr lang="en-US" sz="2400">
                <a:solidFill>
                  <a:srgbClr val="FF0000"/>
                </a:solidFill>
              </a:rPr>
              <a:t>NoE</a:t>
            </a:r>
          </a:p>
          <a:p>
            <a:pPr lvl="1">
              <a:lnSpc>
                <a:spcPct val="90000"/>
              </a:lnSpc>
            </a:pPr>
            <a:r>
              <a:rPr lang="en-US" sz="1800"/>
              <a:t>we won’t fund multiple NoEs to compete with each other</a:t>
            </a:r>
          </a:p>
          <a:p>
            <a:pPr lvl="1">
              <a:lnSpc>
                <a:spcPct val="90000"/>
              </a:lnSpc>
            </a:pPr>
            <a:endParaRPr lang="en-US" sz="1000"/>
          </a:p>
          <a:p>
            <a:pPr>
              <a:lnSpc>
                <a:spcPct val="90000"/>
              </a:lnSpc>
            </a:pPr>
            <a:r>
              <a:rPr lang="en-US" sz="2400"/>
              <a:t>Remaining (main) part of budget committed to </a:t>
            </a:r>
            <a:r>
              <a:rPr lang="en-US" sz="2400">
                <a:solidFill>
                  <a:srgbClr val="FF0000"/>
                </a:solidFill>
              </a:rPr>
              <a:t>Collaborative Projects</a:t>
            </a:r>
          </a:p>
          <a:p>
            <a:pPr lvl="1">
              <a:lnSpc>
                <a:spcPct val="90000"/>
              </a:lnSpc>
            </a:pPr>
            <a:r>
              <a:rPr lang="en-US" sz="1800"/>
              <a:t>minimum percent </a:t>
            </a:r>
            <a:r>
              <a:rPr lang="en-US" sz="1800">
                <a:solidFill>
                  <a:srgbClr val="FF0000"/>
                </a:solidFill>
              </a:rPr>
              <a:t>Integrating Projects</a:t>
            </a:r>
            <a:r>
              <a:rPr lang="en-US" sz="1800"/>
              <a:t>, </a:t>
            </a:r>
            <a:br>
              <a:rPr lang="en-US" sz="1800"/>
            </a:br>
            <a:r>
              <a:rPr lang="en-US" sz="1800"/>
              <a:t>minimum percent </a:t>
            </a:r>
            <a:r>
              <a:rPr lang="en-US" sz="1800">
                <a:solidFill>
                  <a:srgbClr val="FF0000"/>
                </a:solidFill>
              </a:rPr>
              <a:t>Focused Research Actions</a:t>
            </a:r>
            <a:r>
              <a:rPr lang="en-US" sz="1800"/>
              <a:t>, </a:t>
            </a:r>
            <a:br>
              <a:rPr lang="en-US" sz="1800"/>
            </a:br>
            <a:r>
              <a:rPr lang="en-US" sz="1800"/>
              <a:t>the remainder distributed by quality of the proposals</a:t>
            </a:r>
            <a:endParaRPr lang="en-GB" sz="180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body" idx="1"/>
          </p:nvPr>
        </p:nvSpPr>
        <p:spPr>
          <a:xfrm>
            <a:off x="611188" y="1484313"/>
            <a:ext cx="7848600" cy="5040312"/>
          </a:xfrm>
          <a:noFill/>
          <a:ln/>
        </p:spPr>
        <p:txBody>
          <a:bodyPr lIns="92075" tIns="46038" rIns="92075" bIns="46038"/>
          <a:lstStyle/>
          <a:p>
            <a:pPr>
              <a:buClr>
                <a:schemeClr val="tx1"/>
              </a:buClr>
              <a:buFontTx/>
              <a:buNone/>
            </a:pPr>
            <a:r>
              <a:rPr lang="en-US" sz="2400">
                <a:solidFill>
                  <a:srgbClr val="FF0000"/>
                </a:solidFill>
              </a:rPr>
              <a:t>Experience of IPs in FP6</a:t>
            </a:r>
          </a:p>
          <a:p>
            <a:pPr>
              <a:buClr>
                <a:srgbClr val="FF0000"/>
              </a:buClr>
            </a:pPr>
            <a:r>
              <a:rPr lang="en-US" sz="2000" u="sng"/>
              <a:t>Purpose</a:t>
            </a:r>
            <a:r>
              <a:rPr lang="en-US" sz="2000"/>
              <a:t>: Ambitious objective driven research with a ‘programme approach’</a:t>
            </a:r>
          </a:p>
          <a:p>
            <a:pPr>
              <a:buClr>
                <a:srgbClr val="FF0000"/>
              </a:buClr>
            </a:pPr>
            <a:r>
              <a:rPr lang="en-US" sz="2000" u="sng"/>
              <a:t>Target audience</a:t>
            </a:r>
            <a:r>
              <a:rPr lang="en-US" sz="2000"/>
              <a:t>: Industry (incl. SMEs), research institutions. Universities – and in some cases potential end-users</a:t>
            </a:r>
          </a:p>
          <a:p>
            <a:pPr>
              <a:buClr>
                <a:srgbClr val="FF0000"/>
              </a:buClr>
            </a:pPr>
            <a:r>
              <a:rPr lang="en-US" sz="2000" u="sng"/>
              <a:t>Typical duration</a:t>
            </a:r>
            <a:r>
              <a:rPr lang="en-US" sz="2000"/>
              <a:t>: 	      	36-60 months</a:t>
            </a:r>
          </a:p>
          <a:p>
            <a:pPr>
              <a:buClr>
                <a:srgbClr val="FF0000"/>
              </a:buClr>
            </a:pPr>
            <a:r>
              <a:rPr lang="en-US" sz="2000" u="sng"/>
              <a:t>Optimum consortium</a:t>
            </a:r>
            <a:r>
              <a:rPr lang="en-US" sz="2000"/>
              <a:t>: 	10-20 participants</a:t>
            </a:r>
            <a:endParaRPr lang="en-US" sz="2000" i="1"/>
          </a:p>
          <a:p>
            <a:pPr>
              <a:buClr>
                <a:srgbClr val="FF0000"/>
              </a:buClr>
            </a:pPr>
            <a:r>
              <a:rPr lang="en-US" sz="2000" u="sng"/>
              <a:t>Total EU contribution</a:t>
            </a:r>
            <a:r>
              <a:rPr lang="en-US" sz="2000"/>
              <a:t>: 	€4-25m (average around €10m) 			      </a:t>
            </a:r>
          </a:p>
          <a:p>
            <a:pPr>
              <a:buClr>
                <a:srgbClr val="FF0000"/>
              </a:buClr>
            </a:pPr>
            <a:r>
              <a:rPr lang="en-US" sz="2000" u="sng"/>
              <a:t>Flexibility in implementation</a:t>
            </a:r>
            <a:r>
              <a:rPr lang="en-US" sz="2000"/>
              <a:t>: </a:t>
            </a:r>
          </a:p>
          <a:p>
            <a:pPr lvl="1">
              <a:buClr>
                <a:schemeClr val="tx1"/>
              </a:buClr>
              <a:buFontTx/>
              <a:buNone/>
            </a:pPr>
            <a:r>
              <a:rPr lang="en-US" sz="1800"/>
              <a:t>Update of workplan</a:t>
            </a:r>
          </a:p>
          <a:p>
            <a:pPr lvl="1">
              <a:buClr>
                <a:schemeClr val="tx1"/>
              </a:buClr>
              <a:buFontTx/>
              <a:buNone/>
            </a:pPr>
            <a:r>
              <a:rPr lang="en-US" sz="1800"/>
              <a:t>Possibility for competitive calls for enlargement of consortium</a:t>
            </a:r>
          </a:p>
        </p:txBody>
      </p:sp>
      <p:sp>
        <p:nvSpPr>
          <p:cNvPr id="61443" name="Rectangle 3"/>
          <p:cNvSpPr>
            <a:spLocks noGrp="1" noChangeArrowheads="1"/>
          </p:cNvSpPr>
          <p:nvPr>
            <p:ph type="title"/>
          </p:nvPr>
        </p:nvSpPr>
        <p:spPr>
          <a:xfrm>
            <a:off x="431800" y="171450"/>
            <a:ext cx="8216900" cy="1241425"/>
          </a:xfrm>
          <a:noFill/>
          <a:ln/>
        </p:spPr>
        <p:txBody>
          <a:bodyPr lIns="92075" tIns="46038" rIns="92075" bIns="46038"/>
          <a:lstStyle/>
          <a:p>
            <a:r>
              <a:rPr lang="en-US" b="1"/>
              <a:t/>
            </a:r>
            <a:br>
              <a:rPr lang="en-US" b="1"/>
            </a:br>
            <a:r>
              <a:rPr lang="en-US" sz="4800" b="1"/>
              <a:t>CP - Integrating Projects</a:t>
            </a:r>
            <a:r>
              <a:rPr lang="en-US" sz="4800"/>
              <a:t> </a:t>
            </a:r>
            <a:br>
              <a:rPr lang="en-US" sz="4800"/>
            </a:br>
            <a:endParaRPr lang="en-US" sz="480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body" idx="1"/>
          </p:nvPr>
        </p:nvSpPr>
        <p:spPr>
          <a:xfrm>
            <a:off x="250825" y="1700213"/>
            <a:ext cx="8137525" cy="4752975"/>
          </a:xfrm>
          <a:noFill/>
          <a:ln/>
        </p:spPr>
        <p:txBody>
          <a:bodyPr lIns="92075" tIns="46038" rIns="92075" bIns="46038"/>
          <a:lstStyle/>
          <a:p>
            <a:pPr>
              <a:buClr>
                <a:schemeClr val="tx1"/>
              </a:buClr>
              <a:buFontTx/>
              <a:buNone/>
            </a:pPr>
            <a:r>
              <a:rPr lang="en-US" sz="2400">
                <a:solidFill>
                  <a:srgbClr val="FF0000"/>
                </a:solidFill>
              </a:rPr>
              <a:t>Experience of STREPs in FP6</a:t>
            </a:r>
            <a:r>
              <a:rPr lang="en-US" sz="2000" u="sng"/>
              <a:t> </a:t>
            </a:r>
          </a:p>
          <a:p>
            <a:pPr>
              <a:buClr>
                <a:srgbClr val="FF0000"/>
              </a:buClr>
            </a:pPr>
            <a:r>
              <a:rPr lang="en-US" sz="2000" u="sng"/>
              <a:t>Purpose</a:t>
            </a:r>
            <a:r>
              <a:rPr lang="en-US" sz="2000"/>
              <a:t>: Objective driven research more limited in scope than an IP</a:t>
            </a:r>
          </a:p>
          <a:p>
            <a:pPr>
              <a:buClr>
                <a:srgbClr val="FF0000"/>
              </a:buClr>
            </a:pPr>
            <a:r>
              <a:rPr lang="en-US" sz="2000" u="sng"/>
              <a:t>Target audience</a:t>
            </a:r>
            <a:r>
              <a:rPr lang="en-US" sz="2000"/>
              <a:t>: Industry including SMEs, research institutes, universities</a:t>
            </a:r>
            <a:br>
              <a:rPr lang="en-US" sz="2000"/>
            </a:br>
            <a:endParaRPr lang="en-US" sz="2000"/>
          </a:p>
          <a:p>
            <a:pPr>
              <a:buClr>
                <a:srgbClr val="FF0000"/>
              </a:buClr>
            </a:pPr>
            <a:r>
              <a:rPr lang="en-US" sz="2000" u="sng"/>
              <a:t>Typical duration</a:t>
            </a:r>
            <a:r>
              <a:rPr lang="en-US" sz="2000"/>
              <a:t>: 		18-36 months</a:t>
            </a:r>
            <a:endParaRPr lang="en-US" sz="2000" i="1"/>
          </a:p>
          <a:p>
            <a:pPr>
              <a:buClr>
                <a:srgbClr val="FF0000"/>
              </a:buClr>
            </a:pPr>
            <a:r>
              <a:rPr lang="en-US" sz="2000" u="sng"/>
              <a:t>Optimum consortium</a:t>
            </a:r>
            <a:r>
              <a:rPr lang="en-US" sz="2000"/>
              <a:t>: 	6-15 participants</a:t>
            </a:r>
            <a:endParaRPr lang="en-US" sz="2000" i="1"/>
          </a:p>
          <a:p>
            <a:pPr>
              <a:buClr>
                <a:srgbClr val="FF0000"/>
              </a:buClr>
            </a:pPr>
            <a:r>
              <a:rPr lang="en-US" sz="2000" u="sng"/>
              <a:t>Total EU contribution</a:t>
            </a:r>
            <a:r>
              <a:rPr lang="en-US" sz="2000"/>
              <a:t>: 	€1-4 m (average around 						€2m)</a:t>
            </a:r>
            <a:br>
              <a:rPr lang="en-US" sz="2000"/>
            </a:br>
            <a:r>
              <a:rPr lang="en-US" sz="2000"/>
              <a:t>	</a:t>
            </a:r>
            <a:endParaRPr lang="en-US" sz="2000" i="1"/>
          </a:p>
          <a:p>
            <a:pPr>
              <a:buClr>
                <a:srgbClr val="FF0000"/>
              </a:buClr>
            </a:pPr>
            <a:endParaRPr lang="en-US" sz="2000"/>
          </a:p>
          <a:p>
            <a:pPr>
              <a:buClr>
                <a:srgbClr val="FF0000"/>
              </a:buClr>
            </a:pPr>
            <a:r>
              <a:rPr lang="en-US" sz="2000"/>
              <a:t>Fixed workplan and fixed partnership for duration</a:t>
            </a:r>
          </a:p>
        </p:txBody>
      </p:sp>
      <p:sp>
        <p:nvSpPr>
          <p:cNvPr id="62467" name="Rectangle 3"/>
          <p:cNvSpPr>
            <a:spLocks noGrp="1" noChangeArrowheads="1"/>
          </p:cNvSpPr>
          <p:nvPr>
            <p:ph type="title"/>
          </p:nvPr>
        </p:nvSpPr>
        <p:spPr>
          <a:xfrm>
            <a:off x="250825" y="333375"/>
            <a:ext cx="8353425" cy="881063"/>
          </a:xfrm>
          <a:noFill/>
          <a:ln/>
        </p:spPr>
        <p:txBody>
          <a:bodyPr lIns="92075" tIns="46038" rIns="92075" bIns="46038"/>
          <a:lstStyle/>
          <a:p>
            <a:r>
              <a:rPr lang="en-US" sz="4800" b="1"/>
              <a:t>CP – Focused projects</a:t>
            </a:r>
            <a:r>
              <a:rPr lang="en-US" sz="4000" b="1"/>
              <a:t> </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body" idx="1"/>
          </p:nvPr>
        </p:nvSpPr>
        <p:spPr>
          <a:xfrm>
            <a:off x="250825" y="1484313"/>
            <a:ext cx="8497888" cy="5373687"/>
          </a:xfrm>
          <a:noFill/>
          <a:ln/>
        </p:spPr>
        <p:txBody>
          <a:bodyPr lIns="92075" tIns="46038" rIns="92075" bIns="46038"/>
          <a:lstStyle/>
          <a:p>
            <a:pPr>
              <a:lnSpc>
                <a:spcPct val="80000"/>
              </a:lnSpc>
              <a:buClr>
                <a:schemeClr val="tx1"/>
              </a:buClr>
              <a:buFontTx/>
              <a:buNone/>
            </a:pPr>
            <a:r>
              <a:rPr lang="en-US" sz="2400">
                <a:solidFill>
                  <a:srgbClr val="FF0000"/>
                </a:solidFill>
              </a:rPr>
              <a:t>Experience of NoEs in FP6</a:t>
            </a:r>
            <a:r>
              <a:rPr lang="en-US" sz="2000" u="sng">
                <a:solidFill>
                  <a:srgbClr val="FF0000"/>
                </a:solidFill>
              </a:rPr>
              <a:t> </a:t>
            </a:r>
          </a:p>
          <a:p>
            <a:pPr>
              <a:lnSpc>
                <a:spcPct val="80000"/>
              </a:lnSpc>
              <a:buClr>
                <a:srgbClr val="FF0000"/>
              </a:buClr>
            </a:pPr>
            <a:r>
              <a:rPr lang="en-US" sz="2200" u="sng"/>
              <a:t>Purpose</a:t>
            </a:r>
            <a:r>
              <a:rPr lang="en-US" sz="2200"/>
              <a:t>: Durable integration of participants’ research activities</a:t>
            </a:r>
          </a:p>
          <a:p>
            <a:pPr>
              <a:lnSpc>
                <a:spcPct val="80000"/>
              </a:lnSpc>
              <a:buClr>
                <a:srgbClr val="FF0000"/>
              </a:buClr>
            </a:pPr>
            <a:r>
              <a:rPr lang="en-US" sz="2200" u="sng"/>
              <a:t>Target audience</a:t>
            </a:r>
            <a:r>
              <a:rPr lang="en-US" sz="2200"/>
              <a:t>: research institutions, universities, mainly indirectly: industry – trough governing boards etc</a:t>
            </a:r>
            <a:br>
              <a:rPr lang="en-US" sz="2200"/>
            </a:br>
            <a:endParaRPr lang="en-US" sz="2200"/>
          </a:p>
          <a:p>
            <a:pPr>
              <a:lnSpc>
                <a:spcPct val="80000"/>
              </a:lnSpc>
              <a:buClr>
                <a:srgbClr val="FF0000"/>
              </a:buClr>
            </a:pPr>
            <a:r>
              <a:rPr lang="en-US" sz="2200" u="sng"/>
              <a:t>Typical duration</a:t>
            </a:r>
            <a:r>
              <a:rPr lang="en-US" sz="2200"/>
              <a:t>: 		48-60 months 					</a:t>
            </a:r>
            <a:r>
              <a:rPr lang="en-US" sz="1800"/>
              <a:t>(but indefinite integration!)</a:t>
            </a:r>
          </a:p>
          <a:p>
            <a:pPr>
              <a:lnSpc>
                <a:spcPct val="80000"/>
              </a:lnSpc>
              <a:buClr>
                <a:srgbClr val="FF0000"/>
              </a:buClr>
            </a:pPr>
            <a:r>
              <a:rPr lang="en-US" sz="2200" u="sng"/>
              <a:t>Optimum consortium</a:t>
            </a:r>
            <a:r>
              <a:rPr lang="en-US" sz="2200"/>
              <a:t>: 	6-12 participants</a:t>
            </a:r>
            <a:endParaRPr lang="en-US" sz="2200" i="1"/>
          </a:p>
          <a:p>
            <a:pPr>
              <a:lnSpc>
                <a:spcPct val="80000"/>
              </a:lnSpc>
              <a:buClr>
                <a:srgbClr val="FF0000"/>
              </a:buClr>
            </a:pPr>
            <a:r>
              <a:rPr lang="en-US" sz="2200" u="sng"/>
              <a:t>Total EU contribution</a:t>
            </a:r>
            <a:r>
              <a:rPr lang="en-US" sz="2200"/>
              <a:t>: 	€4-10m (average around €5m)</a:t>
            </a:r>
            <a:br>
              <a:rPr lang="en-US" sz="2200"/>
            </a:br>
            <a:r>
              <a:rPr lang="en-US" sz="2200"/>
              <a:t>				</a:t>
            </a:r>
            <a:endParaRPr lang="en-US" sz="2200" i="1"/>
          </a:p>
          <a:p>
            <a:pPr>
              <a:lnSpc>
                <a:spcPct val="80000"/>
              </a:lnSpc>
              <a:buClr>
                <a:srgbClr val="FF0000"/>
              </a:buClr>
            </a:pPr>
            <a:endParaRPr lang="en-US" sz="2000" u="sng"/>
          </a:p>
          <a:p>
            <a:pPr>
              <a:lnSpc>
                <a:spcPct val="80000"/>
              </a:lnSpc>
              <a:buClr>
                <a:srgbClr val="FF0000"/>
              </a:buClr>
            </a:pPr>
            <a:r>
              <a:rPr lang="en-US" sz="2000" u="sng"/>
              <a:t>Flexibility in implementation</a:t>
            </a:r>
            <a:r>
              <a:rPr lang="en-US" sz="2000"/>
              <a:t>: </a:t>
            </a:r>
          </a:p>
          <a:p>
            <a:pPr lvl="1">
              <a:lnSpc>
                <a:spcPct val="80000"/>
              </a:lnSpc>
              <a:buClr>
                <a:schemeClr val="tx1"/>
              </a:buClr>
              <a:buFontTx/>
              <a:buNone/>
            </a:pPr>
            <a:r>
              <a:rPr lang="en-US" sz="1800"/>
              <a:t>Update of workplan</a:t>
            </a:r>
          </a:p>
          <a:p>
            <a:pPr lvl="1">
              <a:lnSpc>
                <a:spcPct val="80000"/>
              </a:lnSpc>
              <a:buClr>
                <a:schemeClr val="tx1"/>
              </a:buClr>
              <a:buFontTx/>
              <a:buNone/>
            </a:pPr>
            <a:r>
              <a:rPr lang="en-US" sz="1800"/>
              <a:t>Possibility to add participants through competitive calls</a:t>
            </a:r>
          </a:p>
        </p:txBody>
      </p:sp>
      <p:sp>
        <p:nvSpPr>
          <p:cNvPr id="65539" name="Rectangle 3"/>
          <p:cNvSpPr>
            <a:spLocks noGrp="1" noChangeArrowheads="1"/>
          </p:cNvSpPr>
          <p:nvPr>
            <p:ph type="title"/>
          </p:nvPr>
        </p:nvSpPr>
        <p:spPr>
          <a:xfrm>
            <a:off x="431800" y="171450"/>
            <a:ext cx="8216900" cy="1457325"/>
          </a:xfrm>
          <a:noFill/>
          <a:ln/>
        </p:spPr>
        <p:txBody>
          <a:bodyPr lIns="92075" tIns="46038" rIns="92075" bIns="46038"/>
          <a:lstStyle/>
          <a:p>
            <a:r>
              <a:rPr lang="en-US" sz="4800" b="1"/>
              <a:t/>
            </a:r>
            <a:br>
              <a:rPr lang="en-US" sz="4800" b="1"/>
            </a:br>
            <a:r>
              <a:rPr lang="en-US" sz="4800" b="1"/>
              <a:t>Networks of excellence</a:t>
            </a:r>
            <a:br>
              <a:rPr lang="en-US" sz="4800" b="1"/>
            </a:br>
            <a:endParaRPr lang="en-US" sz="4800" b="1"/>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body" idx="1"/>
          </p:nvPr>
        </p:nvSpPr>
        <p:spPr>
          <a:xfrm>
            <a:off x="685800" y="1143000"/>
            <a:ext cx="7343775" cy="5445125"/>
          </a:xfrm>
          <a:noFill/>
          <a:ln/>
        </p:spPr>
        <p:txBody>
          <a:bodyPr lIns="92075" tIns="46038" rIns="92075" bIns="46038"/>
          <a:lstStyle/>
          <a:p>
            <a:pPr>
              <a:buClr>
                <a:schemeClr val="tx1"/>
              </a:buClr>
              <a:buFontTx/>
              <a:buNone/>
            </a:pPr>
            <a:r>
              <a:rPr lang="en-US" sz="2800">
                <a:solidFill>
                  <a:srgbClr val="FF0000"/>
                </a:solidFill>
              </a:rPr>
              <a:t>Experience of CAs in FP6</a:t>
            </a:r>
          </a:p>
          <a:p>
            <a:pPr>
              <a:buClr>
                <a:srgbClr val="FF0000"/>
              </a:buClr>
            </a:pPr>
            <a:r>
              <a:rPr lang="en-US" sz="2400" u="sng"/>
              <a:t>Purpose</a:t>
            </a:r>
            <a:r>
              <a:rPr lang="en-US" sz="2400"/>
              <a:t>: Co-ordination of research activities</a:t>
            </a:r>
          </a:p>
          <a:p>
            <a:pPr>
              <a:buClr>
                <a:srgbClr val="FF0000"/>
              </a:buClr>
            </a:pPr>
            <a:r>
              <a:rPr lang="en-US" sz="2400" u="sng"/>
              <a:t>Target Audience</a:t>
            </a:r>
            <a:r>
              <a:rPr lang="en-US" sz="2400"/>
              <a:t>: Research institutions, universities, industry incl. SMEs</a:t>
            </a:r>
            <a:br>
              <a:rPr lang="en-US" sz="2400"/>
            </a:br>
            <a:endParaRPr lang="en-US" sz="2400"/>
          </a:p>
          <a:p>
            <a:pPr>
              <a:buClr>
                <a:srgbClr val="FF0000"/>
              </a:buClr>
            </a:pPr>
            <a:r>
              <a:rPr lang="en-US" sz="2200" u="sng"/>
              <a:t>Typical duration</a:t>
            </a:r>
            <a:r>
              <a:rPr lang="en-US" sz="2200"/>
              <a:t>: 		18-36 months</a:t>
            </a:r>
          </a:p>
          <a:p>
            <a:pPr>
              <a:buClr>
                <a:srgbClr val="FF0000"/>
              </a:buClr>
            </a:pPr>
            <a:r>
              <a:rPr lang="en-US" sz="2200" u="sng"/>
              <a:t>Optimum consortium</a:t>
            </a:r>
            <a:r>
              <a:rPr lang="en-US" sz="2200"/>
              <a:t>: 	13-26 participants</a:t>
            </a:r>
          </a:p>
          <a:p>
            <a:pPr>
              <a:buClr>
                <a:srgbClr val="FF0000"/>
              </a:buClr>
            </a:pPr>
            <a:r>
              <a:rPr lang="en-US" sz="2200" u="sng"/>
              <a:t>Total EU contribution</a:t>
            </a:r>
            <a:r>
              <a:rPr lang="en-US" sz="2200"/>
              <a:t>: 	€0.5-2m (average 				around €1m) 	</a:t>
            </a:r>
          </a:p>
          <a:p>
            <a:pPr>
              <a:buClr>
                <a:schemeClr val="tx1"/>
              </a:buClr>
              <a:buFontTx/>
              <a:buNone/>
            </a:pPr>
            <a:r>
              <a:rPr lang="en-US" sz="2400"/>
              <a:t>		</a:t>
            </a:r>
          </a:p>
          <a:p>
            <a:pPr>
              <a:buClr>
                <a:srgbClr val="FF0000"/>
              </a:buClr>
            </a:pPr>
            <a:r>
              <a:rPr lang="en-US" sz="2400"/>
              <a:t>Fixed overall workplan and partnership for the duration</a:t>
            </a:r>
          </a:p>
        </p:txBody>
      </p:sp>
      <p:sp>
        <p:nvSpPr>
          <p:cNvPr id="66563" name="Rectangle 3"/>
          <p:cNvSpPr>
            <a:spLocks noGrp="1" noChangeArrowheads="1"/>
          </p:cNvSpPr>
          <p:nvPr>
            <p:ph type="title"/>
          </p:nvPr>
        </p:nvSpPr>
        <p:spPr>
          <a:xfrm>
            <a:off x="431800" y="171450"/>
            <a:ext cx="8216900" cy="895350"/>
          </a:xfrm>
          <a:noFill/>
          <a:ln/>
        </p:spPr>
        <p:txBody>
          <a:bodyPr lIns="92075" tIns="46038" rIns="92075" bIns="46038"/>
          <a:lstStyle/>
          <a:p>
            <a:r>
              <a:rPr lang="en-US" sz="3600" b="1"/>
              <a:t>CSAs - Coordination  actions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5 Marcador de número de diapositiva"/>
          <p:cNvSpPr>
            <a:spLocks noGrp="1"/>
          </p:cNvSpPr>
          <p:nvPr>
            <p:ph type="sldNum" sz="quarter" idx="12"/>
          </p:nvPr>
        </p:nvSpPr>
        <p:spPr/>
        <p:txBody>
          <a:bodyPr/>
          <a:lstStyle/>
          <a:p>
            <a:fld id="{FD4F7AA7-AC4D-4504-A6EF-59129EFE72D5}" type="slidenum">
              <a:rPr lang="es-ES"/>
              <a:pPr/>
              <a:t>29</a:t>
            </a:fld>
            <a:endParaRPr lang="es-ES"/>
          </a:p>
        </p:txBody>
      </p:sp>
      <p:sp>
        <p:nvSpPr>
          <p:cNvPr id="67586" name="Rectangle 2"/>
          <p:cNvSpPr>
            <a:spLocks noGrp="1" noChangeArrowheads="1"/>
          </p:cNvSpPr>
          <p:nvPr>
            <p:ph type="title"/>
          </p:nvPr>
        </p:nvSpPr>
        <p:spPr>
          <a:xfrm>
            <a:off x="468313" y="0"/>
            <a:ext cx="8229600" cy="1143000"/>
          </a:xfrm>
          <a:noFill/>
          <a:ln/>
        </p:spPr>
        <p:txBody>
          <a:bodyPr lIns="92075" tIns="46038" rIns="92075" bIns="46038" anchorCtr="1"/>
          <a:lstStyle/>
          <a:p>
            <a:r>
              <a:rPr lang="en-US" sz="3200" b="1">
                <a:solidFill>
                  <a:schemeClr val="tx1"/>
                </a:solidFill>
                <a:effectLst>
                  <a:outerShdw blurRad="38100" dist="38100" dir="2700000" algn="tl">
                    <a:srgbClr val="C0C0C0"/>
                  </a:outerShdw>
                </a:effectLst>
              </a:rPr>
              <a:t>Upper funding limits</a:t>
            </a:r>
            <a:endParaRPr lang="el-GR" sz="3200" b="1">
              <a:solidFill>
                <a:schemeClr val="tx1"/>
              </a:solidFill>
              <a:effectLst>
                <a:outerShdw blurRad="38100" dist="38100" dir="2700000" algn="tl">
                  <a:srgbClr val="C0C0C0"/>
                </a:outerShdw>
              </a:effectLst>
            </a:endParaRPr>
          </a:p>
        </p:txBody>
      </p:sp>
      <p:graphicFrame>
        <p:nvGraphicFramePr>
          <p:cNvPr id="67587" name="Object 3"/>
          <p:cNvGraphicFramePr>
            <a:graphicFrameLocks noChangeAspect="1"/>
          </p:cNvGraphicFramePr>
          <p:nvPr>
            <p:ph idx="1"/>
          </p:nvPr>
        </p:nvGraphicFramePr>
        <p:xfrm>
          <a:off x="827088" y="1341438"/>
          <a:ext cx="7273925" cy="4873625"/>
        </p:xfrm>
        <a:graphic>
          <a:graphicData uri="http://schemas.openxmlformats.org/presentationml/2006/ole">
            <p:oleObj spid="_x0000_s67587" name="Document" r:id="rId4" imgW="6114859" imgH="4413821" progId="Word.Document.8">
              <p:embed/>
            </p:oleObj>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What is FP7?</a:t>
            </a:r>
          </a:p>
        </p:txBody>
      </p:sp>
      <p:sp>
        <p:nvSpPr>
          <p:cNvPr id="8195" name="Rectangle 3"/>
          <p:cNvSpPr>
            <a:spLocks noGrp="1" noChangeArrowheads="1"/>
          </p:cNvSpPr>
          <p:nvPr>
            <p:ph type="body" sz="half" idx="1"/>
          </p:nvPr>
        </p:nvSpPr>
        <p:spPr>
          <a:xfrm>
            <a:off x="468313" y="1773238"/>
            <a:ext cx="8147050" cy="4525962"/>
          </a:xfrm>
        </p:spPr>
        <p:txBody>
          <a:bodyPr/>
          <a:lstStyle/>
          <a:p>
            <a:pPr algn="just"/>
            <a:r>
              <a:rPr lang="en-US" sz="2000"/>
              <a:t>The FP main </a:t>
            </a:r>
            <a:r>
              <a:rPr lang="en-US" sz="2000">
                <a:solidFill>
                  <a:schemeClr val="accent2"/>
                </a:solidFill>
              </a:rPr>
              <a:t>financial tool</a:t>
            </a:r>
            <a:r>
              <a:rPr lang="en-US" sz="2000"/>
              <a:t> through which the EU support research and development activities covering almost all scientific disciplines. </a:t>
            </a:r>
          </a:p>
          <a:p>
            <a:pPr algn="just"/>
            <a:endParaRPr lang="en-US" sz="2000"/>
          </a:p>
          <a:p>
            <a:pPr algn="just"/>
            <a:r>
              <a:rPr lang="en-US" sz="2000">
                <a:solidFill>
                  <a:schemeClr val="accent2"/>
                </a:solidFill>
              </a:rPr>
              <a:t>What may be financed? </a:t>
            </a:r>
            <a:r>
              <a:rPr lang="en-US" sz="2000" i="1">
                <a:solidFill>
                  <a:srgbClr val="000066"/>
                </a:solidFill>
              </a:rPr>
              <a:t>Frontier of knowledge</a:t>
            </a:r>
            <a:r>
              <a:rPr lang="en-US" sz="2000"/>
              <a:t>, technologic development, demonstration activities, innovation activities, improvement of European infrastructures of research, formation of research; </a:t>
            </a:r>
            <a:r>
              <a:rPr lang="en-US" sz="2000" i="1">
                <a:solidFill>
                  <a:srgbClr val="000066"/>
                </a:solidFill>
              </a:rPr>
              <a:t>almost anything remotely related with science</a:t>
            </a:r>
            <a:r>
              <a:rPr lang="en-US" sz="2000">
                <a:solidFill>
                  <a:srgbClr val="000066"/>
                </a:solidFill>
              </a:rPr>
              <a:t>. </a:t>
            </a:r>
          </a:p>
          <a:p>
            <a:pPr algn="just"/>
            <a:endParaRPr lang="en-US" sz="2000">
              <a:solidFill>
                <a:srgbClr val="000066"/>
              </a:solidFill>
            </a:endParaRPr>
          </a:p>
          <a:p>
            <a:pPr algn="just"/>
            <a:r>
              <a:rPr lang="en-US" sz="2000">
                <a:solidFill>
                  <a:srgbClr val="000066"/>
                </a:solidFill>
              </a:rPr>
              <a:t>Universities</a:t>
            </a:r>
            <a:r>
              <a:rPr lang="en-US" sz="2000"/>
              <a:t>, big companies, SME, public administration, (</a:t>
            </a:r>
            <a:r>
              <a:rPr lang="en-US" sz="2000">
                <a:solidFill>
                  <a:srgbClr val="000066"/>
                </a:solidFill>
              </a:rPr>
              <a:t>individual</a:t>
            </a:r>
            <a:r>
              <a:rPr lang="en-US" sz="2000"/>
              <a:t>)</a:t>
            </a:r>
            <a:r>
              <a:rPr lang="en-US" sz="2000">
                <a:solidFill>
                  <a:srgbClr val="000066"/>
                </a:solidFill>
              </a:rPr>
              <a:t> researchers, (research) institutions</a:t>
            </a:r>
            <a:r>
              <a:rPr lang="en-US" sz="2000"/>
              <a:t>, non-European-countries scientists, etc.</a:t>
            </a:r>
          </a:p>
          <a:p>
            <a:pPr algn="just"/>
            <a:endParaRPr lang="en-US" sz="1800"/>
          </a:p>
          <a:p>
            <a:endParaRPr lang="en-US" sz="1800"/>
          </a:p>
          <a:p>
            <a:endParaRPr lang="en-US" sz="1800"/>
          </a:p>
          <a:p>
            <a:endParaRPr lang="en-US" sz="1800"/>
          </a:p>
          <a:p>
            <a:endParaRPr lang="en-US" sz="1800"/>
          </a:p>
          <a:p>
            <a:endParaRPr lang="en-US" sz="18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noFill/>
          <a:ln/>
        </p:spPr>
        <p:txBody>
          <a:bodyPr/>
          <a:lstStyle/>
          <a:p>
            <a:r>
              <a:rPr lang="en-US"/>
              <a:t>Financial Support (I)</a:t>
            </a:r>
          </a:p>
        </p:txBody>
      </p:sp>
      <p:pic>
        <p:nvPicPr>
          <p:cNvPr id="10243" name="Picture 3"/>
          <p:cNvPicPr>
            <a:picLocks noGrp="1" noChangeAspect="1" noChangeArrowheads="1"/>
          </p:cNvPicPr>
          <p:nvPr>
            <p:ph sz="half" idx="1"/>
          </p:nvPr>
        </p:nvPicPr>
        <p:blipFill>
          <a:blip r:embed="rId3"/>
          <a:srcRect/>
          <a:stretch>
            <a:fillRect/>
          </a:stretch>
        </p:blipFill>
        <p:spPr>
          <a:xfrm>
            <a:off x="4211638" y="2852738"/>
            <a:ext cx="4500562" cy="3228975"/>
          </a:xfrm>
          <a:noFill/>
          <a:ln/>
        </p:spPr>
      </p:pic>
      <p:sp>
        <p:nvSpPr>
          <p:cNvPr id="10244" name="Text Box 4"/>
          <p:cNvSpPr txBox="1">
            <a:spLocks noChangeArrowheads="1"/>
          </p:cNvSpPr>
          <p:nvPr/>
        </p:nvSpPr>
        <p:spPr bwMode="auto">
          <a:xfrm>
            <a:off x="684213" y="1268413"/>
            <a:ext cx="7775575" cy="1616075"/>
          </a:xfrm>
          <a:prstGeom prst="rect">
            <a:avLst/>
          </a:prstGeom>
          <a:noFill/>
          <a:ln w="9525">
            <a:noFill/>
            <a:miter lim="800000"/>
            <a:headEnd/>
            <a:tailEnd/>
          </a:ln>
          <a:effectLst/>
        </p:spPr>
        <p:txBody>
          <a:bodyPr>
            <a:spAutoFit/>
          </a:bodyPr>
          <a:lstStyle/>
          <a:p>
            <a:pPr>
              <a:buFontTx/>
              <a:buChar char="•"/>
            </a:pPr>
            <a:endParaRPr lang="en-US" sz="2000"/>
          </a:p>
          <a:p>
            <a:pPr algn="just">
              <a:buFontTx/>
              <a:buChar char="•"/>
            </a:pPr>
            <a:r>
              <a:rPr lang="en-US" sz="2000"/>
              <a:t> FP7 aims to increase the investment on the scientific research up to 3% of European GDP, so that Europe has most dynamic and competitive knowledge-based economy. </a:t>
            </a:r>
          </a:p>
          <a:p>
            <a:pPr>
              <a:buFontTx/>
              <a:buChar char="•"/>
            </a:pPr>
            <a:endParaRPr lang="en-US" sz="2000"/>
          </a:p>
        </p:txBody>
      </p:sp>
      <p:graphicFrame>
        <p:nvGraphicFramePr>
          <p:cNvPr id="10245" name="Group 5"/>
          <p:cNvGraphicFramePr>
            <a:graphicFrameLocks noGrp="1"/>
          </p:cNvGraphicFramePr>
          <p:nvPr>
            <p:ph sz="half" idx="2"/>
          </p:nvPr>
        </p:nvGraphicFramePr>
        <p:xfrm>
          <a:off x="611188" y="3068638"/>
          <a:ext cx="3313112" cy="2641918"/>
        </p:xfrm>
        <a:graphic>
          <a:graphicData uri="http://schemas.openxmlformats.org/drawingml/2006/table">
            <a:tbl>
              <a:tblPr/>
              <a:tblGrid>
                <a:gridCol w="2225675"/>
                <a:gridCol w="1087437"/>
              </a:tblGrid>
              <a:tr h="27940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Basic Research</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R+D activities</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75%</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4350">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Demonstration</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50%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Formation</a:t>
                      </a:r>
                    </a:p>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Development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15938">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Management</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chemeClr val="accent2"/>
                          </a:solidFill>
                          <a:effectLst/>
                          <a:latin typeface="Arial" charset="0"/>
                          <a:cs typeface="Arial" charset="0"/>
                        </a:rPr>
                        <a:t>100%</a:t>
                      </a: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What’s new in FP7</a:t>
            </a:r>
          </a:p>
        </p:txBody>
      </p:sp>
      <p:sp>
        <p:nvSpPr>
          <p:cNvPr id="12291" name="Rectangle 3"/>
          <p:cNvSpPr>
            <a:spLocks noGrp="1" noChangeArrowheads="1"/>
          </p:cNvSpPr>
          <p:nvPr>
            <p:ph type="body" idx="1"/>
          </p:nvPr>
        </p:nvSpPr>
        <p:spPr/>
        <p:txBody>
          <a:bodyPr/>
          <a:lstStyle/>
          <a:p>
            <a:r>
              <a:rPr lang="en-US" sz="2800"/>
              <a:t>Emphasis on </a:t>
            </a:r>
            <a:r>
              <a:rPr lang="en-US" sz="2800">
                <a:solidFill>
                  <a:schemeClr val="accent2"/>
                </a:solidFill>
              </a:rPr>
              <a:t>research themes</a:t>
            </a:r>
            <a:r>
              <a:rPr lang="en-US" sz="2800"/>
              <a:t> rather than on instruments. </a:t>
            </a:r>
          </a:p>
          <a:p>
            <a:endParaRPr lang="en-US" sz="2800"/>
          </a:p>
          <a:p>
            <a:r>
              <a:rPr lang="en-US" sz="2800"/>
              <a:t>Significant</a:t>
            </a:r>
            <a:r>
              <a:rPr lang="en-US" sz="2800">
                <a:solidFill>
                  <a:schemeClr val="accent2"/>
                </a:solidFill>
              </a:rPr>
              <a:t> simplification</a:t>
            </a:r>
            <a:r>
              <a:rPr lang="en-US" sz="2800"/>
              <a:t> of its operation (two-steps calls, individual-calls facilities) </a:t>
            </a:r>
          </a:p>
          <a:p>
            <a:endParaRPr lang="en-US" sz="2800"/>
          </a:p>
          <a:p>
            <a:r>
              <a:rPr lang="en-US" sz="2800"/>
              <a:t>Integration of </a:t>
            </a:r>
            <a:r>
              <a:rPr lang="en-US" sz="2800">
                <a:solidFill>
                  <a:schemeClr val="accent2"/>
                </a:solidFill>
              </a:rPr>
              <a:t>International Cooperation</a:t>
            </a:r>
            <a:r>
              <a:rPr lang="en-US" sz="2800"/>
              <a:t> in all four programs.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lgn="l"/>
            <a:r>
              <a:rPr lang="en-US"/>
              <a:t>The Structure</a:t>
            </a:r>
          </a:p>
        </p:txBody>
      </p:sp>
      <p:sp>
        <p:nvSpPr>
          <p:cNvPr id="13315" name="Rectangle 3"/>
          <p:cNvSpPr>
            <a:spLocks noGrp="1" noChangeArrowheads="1"/>
          </p:cNvSpPr>
          <p:nvPr>
            <p:ph type="body" idx="1"/>
          </p:nvPr>
        </p:nvSpPr>
        <p:spPr>
          <a:xfrm>
            <a:off x="457200" y="1828800"/>
            <a:ext cx="8229600" cy="4525963"/>
          </a:xfrm>
        </p:spPr>
        <p:txBody>
          <a:bodyPr/>
          <a:lstStyle/>
          <a:p>
            <a:r>
              <a:rPr lang="en-US">
                <a:solidFill>
                  <a:schemeClr val="accent2"/>
                </a:solidFill>
              </a:rPr>
              <a:t>Cooperation</a:t>
            </a:r>
            <a:r>
              <a:rPr lang="en-US"/>
              <a:t> – </a:t>
            </a:r>
            <a:r>
              <a:rPr lang="en-US" sz="2800"/>
              <a:t>Collaborative Research</a:t>
            </a:r>
          </a:p>
          <a:p>
            <a:r>
              <a:rPr lang="en-US">
                <a:solidFill>
                  <a:schemeClr val="accent2"/>
                </a:solidFill>
              </a:rPr>
              <a:t>Ideas</a:t>
            </a:r>
            <a:r>
              <a:rPr lang="en-US"/>
              <a:t> – </a:t>
            </a:r>
            <a:r>
              <a:rPr lang="en-US" sz="2800"/>
              <a:t>Frontier Research</a:t>
            </a:r>
          </a:p>
          <a:p>
            <a:r>
              <a:rPr lang="en-US">
                <a:solidFill>
                  <a:schemeClr val="accent2"/>
                </a:solidFill>
              </a:rPr>
              <a:t>People</a:t>
            </a:r>
            <a:r>
              <a:rPr lang="en-US"/>
              <a:t> – </a:t>
            </a:r>
            <a:r>
              <a:rPr lang="en-US" sz="2800"/>
              <a:t>Marie Curie Actions</a:t>
            </a:r>
          </a:p>
          <a:p>
            <a:r>
              <a:rPr lang="en-US">
                <a:solidFill>
                  <a:schemeClr val="accent2"/>
                </a:solidFill>
              </a:rPr>
              <a:t>Capacities</a:t>
            </a:r>
            <a:r>
              <a:rPr lang="en-US"/>
              <a:t> – </a:t>
            </a:r>
            <a:r>
              <a:rPr lang="en-US" sz="2800"/>
              <a:t>Research Capacity</a:t>
            </a:r>
          </a:p>
          <a:p>
            <a:endParaRPr lang="en-US" sz="2800"/>
          </a:p>
          <a:p>
            <a:r>
              <a:rPr lang="en-US"/>
              <a:t>JRC</a:t>
            </a:r>
          </a:p>
          <a:p>
            <a:r>
              <a:rPr lang="en-US"/>
              <a:t>Euratom</a:t>
            </a:r>
          </a:p>
        </p:txBody>
      </p:sp>
      <p:pic>
        <p:nvPicPr>
          <p:cNvPr id="13316" name="Picture 4" descr="LOGO"/>
          <p:cNvPicPr>
            <a:picLocks noChangeAspect="1" noChangeArrowheads="1"/>
          </p:cNvPicPr>
          <p:nvPr/>
        </p:nvPicPr>
        <p:blipFill>
          <a:blip r:embed="rId3"/>
          <a:srcRect/>
          <a:stretch>
            <a:fillRect/>
          </a:stretch>
        </p:blipFill>
        <p:spPr bwMode="auto">
          <a:xfrm>
            <a:off x="6172200" y="152400"/>
            <a:ext cx="2857500" cy="19050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budget"/>
          <p:cNvPicPr>
            <a:picLocks noGrp="1" noChangeAspect="1" noChangeArrowheads="1"/>
          </p:cNvPicPr>
          <p:nvPr>
            <p:ph idx="1"/>
          </p:nvPr>
        </p:nvPicPr>
        <p:blipFill>
          <a:blip r:embed="rId3"/>
          <a:srcRect/>
          <a:stretch>
            <a:fillRect/>
          </a:stretch>
        </p:blipFill>
        <p:spPr>
          <a:xfrm>
            <a:off x="838200" y="731838"/>
            <a:ext cx="8077200" cy="6069012"/>
          </a:xfrm>
          <a:noFill/>
          <a:ln/>
        </p:spPr>
      </p:pic>
      <p:sp>
        <p:nvSpPr>
          <p:cNvPr id="15363" name="Rectangle 3"/>
          <p:cNvSpPr>
            <a:spLocks noGrp="1" noChangeArrowheads="1"/>
          </p:cNvSpPr>
          <p:nvPr>
            <p:ph type="title"/>
          </p:nvPr>
        </p:nvSpPr>
        <p:spPr>
          <a:xfrm>
            <a:off x="468313" y="-26988"/>
            <a:ext cx="8229600" cy="1143001"/>
          </a:xfrm>
        </p:spPr>
        <p:txBody>
          <a:bodyPr/>
          <a:lstStyle/>
          <a:p>
            <a:r>
              <a:rPr lang="en-US" sz="3600">
                <a:solidFill>
                  <a:schemeClr val="accent2"/>
                </a:solidFill>
              </a:rPr>
              <a:t>FP7 indicative breakdown (50521M€)</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idx="4294967295"/>
          </p:nvPr>
        </p:nvSpPr>
        <p:spPr>
          <a:xfrm>
            <a:off x="468313" y="260350"/>
            <a:ext cx="8229600" cy="1143000"/>
          </a:xfrm>
        </p:spPr>
        <p:txBody>
          <a:bodyPr/>
          <a:lstStyle/>
          <a:p>
            <a:r>
              <a:rPr lang="en-US">
                <a:solidFill>
                  <a:srgbClr val="FF3300"/>
                </a:solidFill>
              </a:rPr>
              <a:t>Cooperation</a:t>
            </a:r>
          </a:p>
        </p:txBody>
      </p:sp>
      <p:sp>
        <p:nvSpPr>
          <p:cNvPr id="17411" name="Rectangle 3"/>
          <p:cNvSpPr>
            <a:spLocks noGrp="1" noChangeArrowheads="1"/>
          </p:cNvSpPr>
          <p:nvPr>
            <p:ph type="body" idx="4294967295"/>
          </p:nvPr>
        </p:nvSpPr>
        <p:spPr>
          <a:xfrm>
            <a:off x="323850" y="1484313"/>
            <a:ext cx="8569325" cy="4525962"/>
          </a:xfrm>
        </p:spPr>
        <p:txBody>
          <a:bodyPr/>
          <a:lstStyle/>
          <a:p>
            <a:pPr algn="just"/>
            <a:r>
              <a:rPr lang="en-US" sz="2000"/>
              <a:t>Support will be given to the whole range of research activities carried out in trans-national cooperation, from </a:t>
            </a:r>
            <a:r>
              <a:rPr lang="en-US" sz="2000" b="1"/>
              <a:t>collaborative projects</a:t>
            </a:r>
            <a:r>
              <a:rPr lang="en-US" sz="2000"/>
              <a:t> and </a:t>
            </a:r>
            <a:r>
              <a:rPr lang="en-US" sz="2000" b="1"/>
              <a:t>networks</a:t>
            </a:r>
            <a:r>
              <a:rPr lang="en-US" sz="2000"/>
              <a:t> to the coordination of national research programs.</a:t>
            </a:r>
          </a:p>
          <a:p>
            <a:pPr algn="just">
              <a:buFontTx/>
              <a:buNone/>
            </a:pPr>
            <a:r>
              <a:rPr lang="en-US" sz="2000"/>
              <a:t> </a:t>
            </a:r>
          </a:p>
          <a:p>
            <a:pPr algn="just"/>
            <a:r>
              <a:rPr lang="en-US" sz="2000">
                <a:solidFill>
                  <a:schemeClr val="accent2"/>
                </a:solidFill>
              </a:rPr>
              <a:t>64%</a:t>
            </a:r>
            <a:r>
              <a:rPr lang="en-US" sz="2000"/>
              <a:t> of the bugdet</a:t>
            </a:r>
          </a:p>
          <a:p>
            <a:pPr algn="just"/>
            <a:endParaRPr lang="en-US" sz="2000"/>
          </a:p>
          <a:p>
            <a:pPr algn="just"/>
            <a:r>
              <a:rPr lang="en-US" sz="2000"/>
              <a:t>This action is</a:t>
            </a:r>
            <a:r>
              <a:rPr lang="en-US" sz="2000" i="1"/>
              <a:t> industry-driven</a:t>
            </a:r>
            <a:r>
              <a:rPr lang="en-US" sz="2000"/>
              <a:t> and organised in four sub-programs</a:t>
            </a:r>
            <a:r>
              <a:rPr lang="en-US" sz="1600"/>
              <a:t> :</a:t>
            </a:r>
          </a:p>
          <a:p>
            <a:pPr algn="just">
              <a:buFontTx/>
              <a:buNone/>
            </a:pPr>
            <a:endParaRPr lang="en-US" sz="1600"/>
          </a:p>
          <a:p>
            <a:pPr lvl="1"/>
            <a:r>
              <a:rPr lang="en-US" sz="2000" b="1">
                <a:solidFill>
                  <a:schemeClr val="accent2"/>
                </a:solidFill>
              </a:rPr>
              <a:t>Collaborative research</a:t>
            </a:r>
            <a:r>
              <a:rPr lang="en-US" sz="2000">
                <a:solidFill>
                  <a:schemeClr val="accent2"/>
                </a:solidFill>
              </a:rPr>
              <a:t> </a:t>
            </a:r>
          </a:p>
          <a:p>
            <a:pPr lvl="1"/>
            <a:r>
              <a:rPr lang="en-US" sz="2000" b="1"/>
              <a:t>Joint Technology Initiatives</a:t>
            </a:r>
            <a:r>
              <a:rPr lang="en-US" sz="2000"/>
              <a:t> (JTI &amp; ETP)</a:t>
            </a:r>
          </a:p>
          <a:p>
            <a:pPr lvl="1"/>
            <a:r>
              <a:rPr lang="en-US" sz="2000" b="1"/>
              <a:t>Coordination of non-Community research programs</a:t>
            </a:r>
            <a:r>
              <a:rPr lang="en-US" sz="2000"/>
              <a:t> </a:t>
            </a:r>
          </a:p>
          <a:p>
            <a:pPr lvl="1"/>
            <a:r>
              <a:rPr lang="en-US" sz="2000" b="1"/>
              <a:t>International Cooperation</a:t>
            </a:r>
            <a:r>
              <a:rPr lang="en-US" sz="2000"/>
              <a:t> (EU &amp; third countries)</a:t>
            </a:r>
          </a:p>
          <a:p>
            <a:pPr lvl="1" algn="just"/>
            <a:endParaRPr lang="en-US" sz="1200"/>
          </a:p>
          <a:p>
            <a:endParaRPr lang="en-US" sz="1600"/>
          </a:p>
          <a:p>
            <a:endParaRPr lang="en-US" sz="18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68313" y="333375"/>
            <a:ext cx="8229600" cy="1574800"/>
          </a:xfrm>
        </p:spPr>
        <p:txBody>
          <a:bodyPr/>
          <a:lstStyle/>
          <a:p>
            <a:r>
              <a:rPr lang="en-US" sz="3200"/>
              <a:t>Joint Technology Initiatives  &amp; </a:t>
            </a:r>
            <a:br>
              <a:rPr lang="en-US" sz="3200"/>
            </a:br>
            <a:r>
              <a:rPr lang="en-US" sz="3200"/>
              <a:t>European Technology Platforms</a:t>
            </a:r>
            <a:r>
              <a:rPr lang="en-US" sz="3600"/>
              <a:t/>
            </a:r>
            <a:br>
              <a:rPr lang="en-US" sz="3600"/>
            </a:br>
            <a:endParaRPr lang="en-US" sz="3600"/>
          </a:p>
        </p:txBody>
      </p:sp>
      <p:sp>
        <p:nvSpPr>
          <p:cNvPr id="19459" name="Rectangle 3"/>
          <p:cNvSpPr>
            <a:spLocks noGrp="1" noChangeArrowheads="1"/>
          </p:cNvSpPr>
          <p:nvPr>
            <p:ph type="body" idx="1"/>
          </p:nvPr>
        </p:nvSpPr>
        <p:spPr>
          <a:xfrm>
            <a:off x="468313" y="1412875"/>
            <a:ext cx="8229600" cy="4464050"/>
          </a:xfrm>
        </p:spPr>
        <p:txBody>
          <a:bodyPr/>
          <a:lstStyle/>
          <a:p>
            <a:pPr>
              <a:lnSpc>
                <a:spcPct val="90000"/>
              </a:lnSpc>
            </a:pPr>
            <a:endParaRPr lang="en-US"/>
          </a:p>
          <a:p>
            <a:pPr algn="just">
              <a:lnSpc>
                <a:spcPct val="90000"/>
              </a:lnSpc>
            </a:pPr>
            <a:r>
              <a:rPr lang="en-US" sz="2000"/>
              <a:t>JTIs are created from existing ETPs with joint funding from </a:t>
            </a:r>
            <a:r>
              <a:rPr lang="en-US" sz="2000">
                <a:solidFill>
                  <a:schemeClr val="accent2"/>
                </a:solidFill>
              </a:rPr>
              <a:t>private</a:t>
            </a:r>
            <a:r>
              <a:rPr lang="en-US" sz="2000"/>
              <a:t> and public (FP7) sources.</a:t>
            </a:r>
          </a:p>
          <a:p>
            <a:pPr algn="just">
              <a:lnSpc>
                <a:spcPct val="90000"/>
              </a:lnSpc>
              <a:buFontTx/>
              <a:buNone/>
            </a:pPr>
            <a:endParaRPr lang="en-US" sz="2000"/>
          </a:p>
          <a:p>
            <a:pPr algn="just">
              <a:lnSpc>
                <a:spcPct val="90000"/>
              </a:lnSpc>
            </a:pPr>
            <a:r>
              <a:rPr lang="en-US" sz="2000"/>
              <a:t>Some ETPs (Stakeholders led by industry): </a:t>
            </a:r>
          </a:p>
          <a:p>
            <a:pPr lvl="1" algn="just">
              <a:lnSpc>
                <a:spcPct val="90000"/>
              </a:lnSpc>
            </a:pPr>
            <a:r>
              <a:rPr lang="en-US" sz="1800"/>
              <a:t>In the ICT sector: eMobility, ISI, NEM, NESSI. </a:t>
            </a:r>
          </a:p>
          <a:p>
            <a:pPr lvl="1" algn="just">
              <a:lnSpc>
                <a:spcPct val="90000"/>
              </a:lnSpc>
            </a:pPr>
            <a:r>
              <a:rPr lang="en-US" sz="1800"/>
              <a:t>European Nanoelectronics Initiative Advisory Council (ENIAC)</a:t>
            </a:r>
          </a:p>
          <a:p>
            <a:pPr lvl="1" algn="just">
              <a:lnSpc>
                <a:spcPct val="90000"/>
              </a:lnSpc>
            </a:pPr>
            <a:r>
              <a:rPr lang="en-US" sz="1800"/>
              <a:t>Hydrogen and Fuel Cell Platform (HFP)</a:t>
            </a:r>
          </a:p>
          <a:p>
            <a:pPr lvl="1" algn="just">
              <a:lnSpc>
                <a:spcPct val="90000"/>
              </a:lnSpc>
            </a:pPr>
            <a:r>
              <a:rPr lang="en-US" sz="1800"/>
              <a:t>Nanotechnologies for Medical Applications (NanoMedicine)</a:t>
            </a:r>
          </a:p>
          <a:p>
            <a:pPr lvl="1" algn="just">
              <a:lnSpc>
                <a:spcPct val="90000"/>
              </a:lnSpc>
            </a:pPr>
            <a:r>
              <a:rPr lang="en-US" sz="1800"/>
              <a:t>…</a:t>
            </a:r>
          </a:p>
          <a:p>
            <a:pPr lvl="1" algn="just">
              <a:lnSpc>
                <a:spcPct val="90000"/>
              </a:lnSpc>
            </a:pPr>
            <a:endParaRPr lang="en-US" sz="1800"/>
          </a:p>
          <a:p>
            <a:pPr algn="just">
              <a:lnSpc>
                <a:spcPct val="90000"/>
              </a:lnSpc>
            </a:pPr>
            <a:r>
              <a:rPr lang="en-US" sz="2000"/>
              <a:t>More information on existing ETPs in forthcoming sessions.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122</TotalTime>
  <Words>1770</Words>
  <Application>Microsoft PowerPoint</Application>
  <PresentationFormat>Presentación en pantalla (4:3)</PresentationFormat>
  <Paragraphs>272</Paragraphs>
  <Slides>29</Slides>
  <Notes>21</Notes>
  <HiddenSlides>0</HiddenSlides>
  <MMClips>0</MMClips>
  <ScaleCrop>false</ScaleCrop>
  <HeadingPairs>
    <vt:vector size="6" baseType="variant">
      <vt:variant>
        <vt:lpstr>Tema</vt:lpstr>
      </vt:variant>
      <vt:variant>
        <vt:i4>1</vt:i4>
      </vt:variant>
      <vt:variant>
        <vt:lpstr>Servidores OLE incrustados</vt:lpstr>
      </vt:variant>
      <vt:variant>
        <vt:i4>1</vt:i4>
      </vt:variant>
      <vt:variant>
        <vt:lpstr>Títulos de diapositiva</vt:lpstr>
      </vt:variant>
      <vt:variant>
        <vt:i4>29</vt:i4>
      </vt:variant>
    </vt:vector>
  </HeadingPairs>
  <TitlesOfParts>
    <vt:vector size="31" baseType="lpstr">
      <vt:lpstr>Diseño predeterminado</vt:lpstr>
      <vt:lpstr>Document</vt:lpstr>
      <vt:lpstr>Diapositiva 1</vt:lpstr>
      <vt:lpstr>FP7: Framework Program 7th</vt:lpstr>
      <vt:lpstr>What is FP7?</vt:lpstr>
      <vt:lpstr>Financial Support (I)</vt:lpstr>
      <vt:lpstr>What’s new in FP7</vt:lpstr>
      <vt:lpstr>The Structure</vt:lpstr>
      <vt:lpstr>FP7 indicative breakdown (50521M€)</vt:lpstr>
      <vt:lpstr>Cooperation</vt:lpstr>
      <vt:lpstr>Joint Technology Initiatives  &amp;  European Technology Platforms </vt:lpstr>
      <vt:lpstr>Collaborative research</vt:lpstr>
      <vt:lpstr>Collaborative Research (I): Projects</vt:lpstr>
      <vt:lpstr>Focused Research Projects (SMALL)</vt:lpstr>
      <vt:lpstr>Integrated Projects (LARGE)</vt:lpstr>
      <vt:lpstr>Collaborative research: Themes</vt:lpstr>
      <vt:lpstr>Collab. Res. (II): Networks of Excellence (NoE)</vt:lpstr>
      <vt:lpstr>Collab. Res. (III)-a: Coordination Actions (CA)</vt:lpstr>
      <vt:lpstr>C. R. (III)-b: Specific Support Activities (SSA)</vt:lpstr>
      <vt:lpstr>Ideas</vt:lpstr>
      <vt:lpstr>IDEAS: Starting Independent Researcher Grant (StG)</vt:lpstr>
      <vt:lpstr>IDEAS: Advanced Investigator Grant (AdG)</vt:lpstr>
      <vt:lpstr>Capacities</vt:lpstr>
      <vt:lpstr>People</vt:lpstr>
      <vt:lpstr>Funding schemes</vt:lpstr>
      <vt:lpstr>Budget split per objective</vt:lpstr>
      <vt:lpstr> CP - Integrating Projects  </vt:lpstr>
      <vt:lpstr>CP – Focused projects </vt:lpstr>
      <vt:lpstr> Networks of excellence </vt:lpstr>
      <vt:lpstr>CSAs - Coordination  actions</vt:lpstr>
      <vt:lpstr>Upper funding limits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mmartinlanuza</cp:lastModifiedBy>
  <cp:revision>6</cp:revision>
  <cp:lastPrinted>1601-01-01T00:00:00Z</cp:lastPrinted>
  <dcterms:created xsi:type="dcterms:W3CDTF">1601-01-01T00:00:00Z</dcterms:created>
  <dcterms:modified xsi:type="dcterms:W3CDTF">2008-09-12T13:43:09Z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ies>
</file>